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  <p:sldMasterId id="2147483672" r:id="rId5"/>
  </p:sldMasterIdLst>
  <p:notesMasterIdLst>
    <p:notesMasterId r:id="rId38"/>
  </p:notesMasterIdLst>
  <p:handoutMasterIdLst>
    <p:handoutMasterId r:id="rId39"/>
  </p:handoutMasterIdLst>
  <p:sldIdLst>
    <p:sldId id="2076137547" r:id="rId6"/>
    <p:sldId id="2145705807" r:id="rId7"/>
    <p:sldId id="2145705808" r:id="rId8"/>
    <p:sldId id="2145705883" r:id="rId9"/>
    <p:sldId id="2145705890" r:id="rId10"/>
    <p:sldId id="2145705872" r:id="rId11"/>
    <p:sldId id="2145705909" r:id="rId12"/>
    <p:sldId id="2145705850" r:id="rId13"/>
    <p:sldId id="2145705873" r:id="rId14"/>
    <p:sldId id="2145705892" r:id="rId15"/>
    <p:sldId id="2145705893" r:id="rId16"/>
    <p:sldId id="2145705894" r:id="rId17"/>
    <p:sldId id="2145705861" r:id="rId18"/>
    <p:sldId id="2145705888" r:id="rId19"/>
    <p:sldId id="2145705851" r:id="rId20"/>
    <p:sldId id="2145705895" r:id="rId21"/>
    <p:sldId id="2145705880" r:id="rId22"/>
    <p:sldId id="2145705907" r:id="rId23"/>
    <p:sldId id="2145705896" r:id="rId24"/>
    <p:sldId id="2145705902" r:id="rId25"/>
    <p:sldId id="2145705897" r:id="rId26"/>
    <p:sldId id="2145705898" r:id="rId27"/>
    <p:sldId id="2145705905" r:id="rId28"/>
    <p:sldId id="2145705908" r:id="rId29"/>
    <p:sldId id="2145705900" r:id="rId30"/>
    <p:sldId id="2145705903" r:id="rId31"/>
    <p:sldId id="2145705899" r:id="rId32"/>
    <p:sldId id="2145705901" r:id="rId33"/>
    <p:sldId id="2145705904" r:id="rId34"/>
    <p:sldId id="2145705887" r:id="rId35"/>
    <p:sldId id="257" r:id="rId36"/>
    <p:sldId id="21457058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4D9314-5883-41C3-9B00-8FEBE5258920}" v="237" vWet="239" dt="2023-05-30T12:00:35.916"/>
    <p1510:client id="{EEBDC596-633D-D740-8A58-F7129E8F9751}" v="1210" dt="2023-05-30T15:24:25.5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59" autoAdjust="0"/>
    <p:restoredTop sz="94660"/>
  </p:normalViewPr>
  <p:slideViewPr>
    <p:cSldViewPr snapToGrid="0">
      <p:cViewPr varScale="1">
        <p:scale>
          <a:sx n="89" d="100"/>
          <a:sy n="89" d="100"/>
        </p:scale>
        <p:origin x="200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55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2E84371-0F7F-4E20-9368-CE1F3D7F4E3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CB9220-CBBF-49A8-A718-CD37BD6AC1B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51065C-F328-487F-9334-3DF033EC6934}" type="datetimeFigureOut">
              <a:rPr lang="en-US" smtClean="0"/>
              <a:t>5/29/23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DDD2C8-2073-4CE3-B85B-17708C522D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BFA2A-981C-4548-9212-03194B489FF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2D42E7-F70E-4AE4-96C0-4ACA7BF3E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987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E5509-AACF-416C-8F5B-A6D0AE3A4D4D}" type="datetimeFigureOut">
              <a:rPr lang="en-US" smtClean="0"/>
              <a:t>5/29/23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75C3D1-F88A-4B0C-83C0-A26AD9A17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08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4733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2994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95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1367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7536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1762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BAA29E41-810D-40C7-B445-C9A3A42F92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574" y="485301"/>
            <a:ext cx="6454852" cy="646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1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053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6565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3E7FF3-8ADF-4096-A73C-46D62188FA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025" y="432332"/>
            <a:ext cx="5983950" cy="599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62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kst m/under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D4A9F7-26C5-4694-A296-7076D5CEB3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183" y="1780674"/>
            <a:ext cx="10749412" cy="4345867"/>
          </a:xfrm>
        </p:spPr>
        <p:txBody>
          <a:bodyPr lIns="75600" tIns="75600" rIns="75600" bIns="75600">
            <a:normAutofit/>
          </a:bodyPr>
          <a:lstStyle>
            <a:lvl1pPr marL="265113" indent="-265113">
              <a:defRPr/>
            </a:lvl1pPr>
            <a:lvl2pPr marL="541338" indent="-276225">
              <a:defRPr/>
            </a:lvl2pPr>
          </a:lstStyle>
          <a:p>
            <a:pPr lvl="0"/>
            <a:r>
              <a:rPr lang="nb-NO" noProof="0"/>
              <a:t>Tekst – Tahoma 18pt</a:t>
            </a:r>
          </a:p>
          <a:p>
            <a:pPr lvl="1"/>
            <a:r>
              <a:rPr lang="nb-NO" noProof="0"/>
              <a:t>Andre nivå</a:t>
            </a:r>
          </a:p>
        </p:txBody>
      </p:sp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1A4B0183-D6C8-4580-9610-C59C2EF43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739140"/>
            <a:ext cx="10751504" cy="468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nb-NO" noProof="0"/>
              <a:t>Tittel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30B3B81-CB18-49F2-A0E3-637EFF665D98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6BF4AE-C967-4346-99C5-1B876420959E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B83AE5-597B-4E3F-BC6D-DD2BE2269D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136" y="1264898"/>
            <a:ext cx="10749411" cy="360000"/>
          </a:xfrm>
        </p:spPr>
        <p:txBody>
          <a:bodyPr lIns="36000"/>
          <a:lstStyle>
            <a:lvl1pPr marL="0" indent="0">
              <a:buNone/>
              <a:defRPr sz="2000" b="0">
                <a:latin typeface="+mj-lt"/>
              </a:defRPr>
            </a:lvl1pPr>
          </a:lstStyle>
          <a:p>
            <a:pPr lvl="0"/>
            <a:r>
              <a:rPr lang="nb-NO" noProof="0"/>
              <a:t>Undertittel</a:t>
            </a:r>
          </a:p>
        </p:txBody>
      </p:sp>
    </p:spTree>
    <p:extLst>
      <p:ext uri="{BB962C8B-B14F-4D97-AF65-F5344CB8AC3E}">
        <p14:creationId xmlns:p14="http://schemas.microsoft.com/office/powerpoint/2010/main" val="2905772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sz="quarter" idx="10"/>
          </p:nvPr>
        </p:nvSpPr>
        <p:spPr>
          <a:xfrm>
            <a:off x="489289" y="1701799"/>
            <a:ext cx="11198620" cy="4399644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4832" y="241307"/>
            <a:ext cx="11182351" cy="1261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nb-NO"/>
              <a:t>Klikk for å redigere tittelstil</a:t>
            </a:r>
          </a:p>
        </p:txBody>
      </p:sp>
    </p:spTree>
    <p:extLst>
      <p:ext uri="{BB962C8B-B14F-4D97-AF65-F5344CB8AC3E}">
        <p14:creationId xmlns:p14="http://schemas.microsoft.com/office/powerpoint/2010/main" val="453252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28543BDC-0553-40FA-A4DB-EDAAA606CFF6}" type="datetimeFigureOut">
              <a:rPr lang="en-US" smtClean="0"/>
              <a:t>5/29/23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70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87780" y="6412447"/>
            <a:ext cx="4114800" cy="228600"/>
          </a:xfrm>
        </p:spPr>
        <p:txBody>
          <a:bodyPr/>
          <a:lstStyle/>
          <a:p>
            <a:fld id="{28543BDC-0553-40FA-A4DB-EDAAA606CFF6}" type="datetimeFigureOut">
              <a:rPr lang="en-US" smtClean="0"/>
              <a:t>5/29/23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A8E6D7-BFE5-4AFE-A54F-B6EC40DE1127}"/>
              </a:ext>
            </a:extLst>
          </p:cNvPr>
          <p:cNvSpPr txBox="1"/>
          <p:nvPr userDrawn="1"/>
        </p:nvSpPr>
        <p:spPr>
          <a:xfrm>
            <a:off x="11077338" y="6586591"/>
            <a:ext cx="61266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900">
                <a:solidFill>
                  <a:schemeClr val="bg1">
                    <a:lumMod val="50000"/>
                  </a:schemeClr>
                </a:solidFill>
              </a:rPr>
              <a:t>#MSUGN</a:t>
            </a:r>
            <a:endParaRPr lang="en-US" sz="9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B78C27-7F29-42FF-8C70-77F242BD9332}"/>
              </a:ext>
            </a:extLst>
          </p:cNvPr>
          <p:cNvSpPr txBox="1"/>
          <p:nvPr userDrawn="1"/>
        </p:nvSpPr>
        <p:spPr>
          <a:xfrm>
            <a:off x="10593231" y="6455922"/>
            <a:ext cx="10967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900" dirty="0">
                <a:solidFill>
                  <a:schemeClr val="bg1">
                    <a:lumMod val="50000"/>
                  </a:schemeClr>
                </a:solidFill>
              </a:rPr>
              <a:t>@MsSecUGNorway</a:t>
            </a:r>
            <a:endParaRPr 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042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721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938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5/29/23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566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5/29/23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97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739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28543BDC-0553-40FA-A4DB-EDAAA606CFF6}" type="datetimeFigureOut">
              <a:rPr lang="en-US" smtClean="0"/>
              <a:t>5/29/23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76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16" Type="http://schemas.openxmlformats.org/officeDocument/2006/relationships/hyperlink" Target="https://github.com/msugn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87BA90-EF1B-3930-EC1C-6B63E2716F62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57340"/>
            <a:ext cx="1030288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900">
                <a:solidFill>
                  <a:srgbClr val="CF022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C2 - Restricted use </a:t>
            </a:r>
          </a:p>
        </p:txBody>
      </p:sp>
    </p:spTree>
    <p:extLst>
      <p:ext uri="{BB962C8B-B14F-4D97-AF65-F5344CB8AC3E}">
        <p14:creationId xmlns:p14="http://schemas.microsoft.com/office/powerpoint/2010/main" val="2751044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4420" y="6571338"/>
            <a:ext cx="3733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  <a:alpha val="80000"/>
                  </a:schemeClr>
                </a:solidFill>
              </a:defRPr>
            </a:lvl1pPr>
          </a:lstStyle>
          <a:p>
            <a:fld id="{28543BDC-0553-40FA-A4DB-EDAAA606CFF6}" type="datetimeFigureOut">
              <a:rPr lang="en-US" smtClean="0"/>
              <a:pPr/>
              <a:t>5/29/23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BE9AD569-83DD-4E5B-AF97-63825DE4563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B228708A-075D-4980-A833-237E2466F08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" y="5962808"/>
            <a:ext cx="893790" cy="8951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4C11AE-FC43-4D28-9F7C-CAE1A33E7371}"/>
              </a:ext>
            </a:extLst>
          </p:cNvPr>
          <p:cNvSpPr txBox="1"/>
          <p:nvPr userDrawn="1"/>
        </p:nvSpPr>
        <p:spPr>
          <a:xfrm>
            <a:off x="4359566" y="6574931"/>
            <a:ext cx="32848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noProof="0">
                <a:solidFill>
                  <a:schemeClr val="bg1">
                    <a:lumMod val="50000"/>
                  </a:schemeClr>
                </a:solidFill>
              </a:rPr>
              <a:t>©2022 Microsoft Security User Group Norway All Rights Reserved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81ED09-5C7E-4425-A394-9BA447C8A189}"/>
              </a:ext>
            </a:extLst>
          </p:cNvPr>
          <p:cNvSpPr txBox="1"/>
          <p:nvPr userDrawn="1"/>
        </p:nvSpPr>
        <p:spPr>
          <a:xfrm>
            <a:off x="11077338" y="6586591"/>
            <a:ext cx="61266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900">
                <a:solidFill>
                  <a:schemeClr val="bg1">
                    <a:lumMod val="50000"/>
                  </a:schemeClr>
                </a:solidFill>
              </a:rPr>
              <a:t>#MSUGN</a:t>
            </a:r>
            <a:endParaRPr lang="en-US" sz="9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78E4FD-96FB-45DC-B234-DA96293CAC85}"/>
              </a:ext>
            </a:extLst>
          </p:cNvPr>
          <p:cNvSpPr txBox="1"/>
          <p:nvPr userDrawn="1"/>
        </p:nvSpPr>
        <p:spPr>
          <a:xfrm>
            <a:off x="10593231" y="6455922"/>
            <a:ext cx="10967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900">
                <a:solidFill>
                  <a:schemeClr val="bg1">
                    <a:lumMod val="50000"/>
                  </a:schemeClr>
                </a:solidFill>
              </a:rPr>
              <a:t>@MsSecUGNorway</a:t>
            </a:r>
            <a:endParaRPr lang="en-US" sz="9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F566C4-94A0-44DB-88B6-51620ABCF960}"/>
              </a:ext>
            </a:extLst>
          </p:cNvPr>
          <p:cNvSpPr txBox="1"/>
          <p:nvPr userDrawn="1"/>
        </p:nvSpPr>
        <p:spPr>
          <a:xfrm>
            <a:off x="10593230" y="6306486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900" dirty="0">
                <a:solidFill>
                  <a:schemeClr val="bg1">
                    <a:lumMod val="50000"/>
                  </a:schemeClr>
                </a:solidFill>
                <a:hlinkClick r:id="rId16"/>
              </a:rPr>
              <a:t>github.com/</a:t>
            </a:r>
            <a:r>
              <a:rPr lang="nb-NO" sz="900" dirty="0" err="1">
                <a:solidFill>
                  <a:schemeClr val="bg1">
                    <a:lumMod val="50000"/>
                  </a:schemeClr>
                </a:solidFill>
                <a:hlinkClick r:id="rId16"/>
              </a:rPr>
              <a:t>msugn</a:t>
            </a:r>
            <a:endParaRPr 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7D934E5A-E5A7-4526-A806-D553111F1ACD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712" y="6523366"/>
            <a:ext cx="124142" cy="124142"/>
          </a:xfrm>
          <a:prstGeom prst="rect">
            <a:avLst/>
          </a:prstGeom>
        </p:spPr>
      </p:pic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E9C0D8A6-34C2-488E-95FB-8CD7908FC050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alphaModFix amt="5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8139" y="6360073"/>
            <a:ext cx="141339" cy="1413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8F262B8-0DC1-720A-830E-EAD7A2532726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57340"/>
            <a:ext cx="1030288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900">
                <a:solidFill>
                  <a:srgbClr val="CF022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C2 - Restricted use </a:t>
            </a:r>
          </a:p>
        </p:txBody>
      </p:sp>
    </p:spTree>
    <p:extLst>
      <p:ext uri="{BB962C8B-B14F-4D97-AF65-F5344CB8AC3E}">
        <p14:creationId xmlns:p14="http://schemas.microsoft.com/office/powerpoint/2010/main" val="1285487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msandbu/gptsecurit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jailbreakchat.com/prompt/4f37a029-9dff-4862-b323-c96a5504de5d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hyperlink" Target="https://www.microsoft.com/en-us/microsoft-365/blog/2023/05/09/introducing-the-microsoft-365-copilot-early-access-program-and-new-capabilities-in-copilot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ai/openai-cookbook" TargetMode="External"/><Relationship Id="rId2" Type="http://schemas.openxmlformats.org/officeDocument/2006/relationships/hyperlink" Target="https://imagebind.metademolab.com/demo?modality=AI2I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GreyDGL/PentestGPT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9">
            <a:extLst>
              <a:ext uri="{FF2B5EF4-FFF2-40B4-BE49-F238E27FC236}">
                <a16:creationId xmlns:a16="http://schemas.microsoft.com/office/drawing/2014/main" id="{6E36B62D-34E6-41D4-B3AA-AC21AB387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5081043" y="770467"/>
            <a:ext cx="6608963" cy="2281652"/>
          </a:xfrm>
        </p:spPr>
        <p:txBody>
          <a:bodyPr>
            <a:normAutofit/>
          </a:bodyPr>
          <a:lstStyle/>
          <a:p>
            <a:r>
              <a:rPr lang="nb-NO" sz="4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 and LLM</a:t>
            </a:r>
            <a:endParaRPr lang="en-US" sz="6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97E92409-AD19-4CE3-9956-8C03560F7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905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" name="TekstSylinder 3">
            <a:extLst>
              <a:ext uri="{FF2B5EF4-FFF2-40B4-BE49-F238E27FC236}">
                <a16:creationId xmlns:a16="http://schemas.microsoft.com/office/drawing/2014/main" id="{5D7EDDEB-23DD-5080-331B-DB8358D97E05}"/>
              </a:ext>
            </a:extLst>
          </p:cNvPr>
          <p:cNvSpPr txBox="1"/>
          <p:nvPr/>
        </p:nvSpPr>
        <p:spPr>
          <a:xfrm>
            <a:off x="5051812" y="3087199"/>
            <a:ext cx="7292588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spc="-12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we use it for </a:t>
            </a:r>
            <a:br>
              <a:rPr lang="en-US" sz="2800" b="1" spc="-12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800" b="1" spc="-12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offensive and defensive IT Security?</a:t>
            </a:r>
          </a:p>
          <a:p>
            <a:endParaRPr lang="en-US" sz="2800" b="1" spc="-120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800" b="1" spc="-120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800" b="1" spc="-12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 examples and PPT: </a:t>
            </a:r>
            <a:r>
              <a:rPr lang="en-US" sz="2000" b="1" spc="-120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https://github.com/msandbu/gptsecurity</a:t>
            </a:r>
            <a:endParaRPr lang="en-US" sz="2000" b="1" spc="-120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nb-NO" sz="2800" b="1" spc="-120" dirty="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DAF73F5-6851-F4BB-A6DA-08F886A6A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1724"/>
            <a:ext cx="4670854" cy="467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Bilde 4" descr="Et bilde som inneholder tekst, skjermbilde, tegnefilm&#10;&#10;Automatisk generert beskrivelse">
            <a:extLst>
              <a:ext uri="{FF2B5EF4-FFF2-40B4-BE49-F238E27FC236}">
                <a16:creationId xmlns:a16="http://schemas.microsoft.com/office/drawing/2014/main" id="{88CF2B3E-47DB-E087-7338-D6E0F1854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75"/>
            <a:ext cx="4670854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12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E92F3B6-4E5E-BC84-8568-E7FA3A2EAF40}"/>
              </a:ext>
            </a:extLst>
          </p:cNvPr>
          <p:cNvSpPr txBox="1">
            <a:spLocks/>
          </p:cNvSpPr>
          <p:nvPr/>
        </p:nvSpPr>
        <p:spPr>
          <a:xfrm>
            <a:off x="343022" y="552169"/>
            <a:ext cx="10751504" cy="546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4900" b="1" spc="-12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Well... Not quite</a:t>
            </a:r>
            <a:endParaRPr lang="en-GB" sz="4900" b="1" spc="-120" dirty="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50" name="Picture 2" descr="We Need To Go Deeper | Know Your Meme">
            <a:extLst>
              <a:ext uri="{FF2B5EF4-FFF2-40B4-BE49-F238E27FC236}">
                <a16:creationId xmlns:a16="http://schemas.microsoft.com/office/drawing/2014/main" id="{0C8E5AD6-C679-FF6B-4B6A-938105FF5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15" y="2015771"/>
            <a:ext cx="5047899" cy="285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FE3C40-162A-5842-AD50-6E2F9343B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427" y="504264"/>
            <a:ext cx="5696876" cy="5788959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190029BD-55D6-9266-76BF-6B229500FF71}"/>
              </a:ext>
            </a:extLst>
          </p:cNvPr>
          <p:cNvSpPr/>
          <p:nvPr/>
        </p:nvSpPr>
        <p:spPr>
          <a:xfrm>
            <a:off x="6414247" y="3523129"/>
            <a:ext cx="4471147" cy="51771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12A043-5453-C290-2554-EF9B9C58AF44}"/>
              </a:ext>
            </a:extLst>
          </p:cNvPr>
          <p:cNvSpPr txBox="1"/>
          <p:nvPr/>
        </p:nvSpPr>
        <p:spPr>
          <a:xfrm>
            <a:off x="1955457" y="4971191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Jailbreak Chat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269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E92F3B6-4E5E-BC84-8568-E7FA3A2EAF40}"/>
              </a:ext>
            </a:extLst>
          </p:cNvPr>
          <p:cNvSpPr txBox="1">
            <a:spLocks/>
          </p:cNvSpPr>
          <p:nvPr/>
        </p:nvSpPr>
        <p:spPr>
          <a:xfrm>
            <a:off x="343022" y="552169"/>
            <a:ext cx="10751504" cy="546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4000" b="1" spc="-12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are the limitations of ChatGPT?</a:t>
            </a:r>
            <a:endParaRPr lang="en-GB" sz="4000" b="1" spc="-120" dirty="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382939A-9229-78D5-379E-36D62D827062}"/>
              </a:ext>
            </a:extLst>
          </p:cNvPr>
          <p:cNvSpPr/>
          <p:nvPr/>
        </p:nvSpPr>
        <p:spPr>
          <a:xfrm>
            <a:off x="7756187" y="1433845"/>
            <a:ext cx="3631660" cy="1155843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Does not have access to newer information</a:t>
            </a:r>
            <a:b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nb-NO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 until September 2021) </a:t>
            </a:r>
            <a:endParaRPr lang="en-US" sz="2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06B18FE-6098-65A7-1B96-323E20B69C0C}"/>
              </a:ext>
            </a:extLst>
          </p:cNvPr>
          <p:cNvSpPr/>
          <p:nvPr/>
        </p:nvSpPr>
        <p:spPr>
          <a:xfrm>
            <a:off x="7769157" y="2728145"/>
            <a:ext cx="3624516" cy="624655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Does not have internet access</a:t>
            </a:r>
            <a:endParaRPr lang="en-US" sz="2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DD8B185-5BA5-DA9F-1025-98C4150D42DE}"/>
              </a:ext>
            </a:extLst>
          </p:cNvPr>
          <p:cNvSpPr/>
          <p:nvPr/>
        </p:nvSpPr>
        <p:spPr>
          <a:xfrm>
            <a:off x="7748496" y="3486681"/>
            <a:ext cx="3635845" cy="685507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Lacks memory </a:t>
            </a:r>
            <a:endParaRPr lang="en-US" sz="2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7048E7D-C196-3B8D-E0F1-520F64843CF6}"/>
              </a:ext>
            </a:extLst>
          </p:cNvPr>
          <p:cNvSpPr/>
          <p:nvPr/>
        </p:nvSpPr>
        <p:spPr>
          <a:xfrm>
            <a:off x="7743217" y="4302642"/>
            <a:ext cx="3635867" cy="893135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 validation and lacking understand of context</a:t>
            </a:r>
            <a:endParaRPr lang="en-US" sz="2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C4AFD88-2C78-4A8F-94B1-A0E677A7F829}"/>
              </a:ext>
            </a:extLst>
          </p:cNvPr>
          <p:cNvSpPr/>
          <p:nvPr/>
        </p:nvSpPr>
        <p:spPr>
          <a:xfrm>
            <a:off x="7730247" y="5300815"/>
            <a:ext cx="3657212" cy="765388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does NOT create </a:t>
            </a:r>
            <a:r>
              <a:rPr lang="nb-NO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secure</a:t>
            </a:r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</a:t>
            </a:r>
            <a:endParaRPr lang="en-US" sz="2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E9A3515-44D5-B90E-6A5E-9E8089728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454" y="1568716"/>
            <a:ext cx="3648777" cy="3917683"/>
          </a:xfrm>
          <a:prstGeom prst="rect">
            <a:avLst/>
          </a:prstGeom>
        </p:spPr>
      </p:pic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976753D7-C704-64FB-15E7-AEB1D6B5639C}"/>
              </a:ext>
            </a:extLst>
          </p:cNvPr>
          <p:cNvSpPr/>
          <p:nvPr/>
        </p:nvSpPr>
        <p:spPr>
          <a:xfrm>
            <a:off x="5208372" y="1507523"/>
            <a:ext cx="2075935" cy="1841157"/>
          </a:xfrm>
          <a:prstGeom prst="wedgeEllipseCallout">
            <a:avLst>
              <a:gd name="adj1" fmla="val -61929"/>
              <a:gd name="adj2" fmla="val 620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 a Terraform example of a secure virtual machine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B2C74C9-528C-7805-28E3-8F57A1CEA68E}"/>
              </a:ext>
            </a:extLst>
          </p:cNvPr>
          <p:cNvSpPr/>
          <p:nvPr/>
        </p:nvSpPr>
        <p:spPr>
          <a:xfrm>
            <a:off x="1509291" y="5375242"/>
            <a:ext cx="3657212" cy="926320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Only has the ability to handle up to 8000 tokens (~24000 chars)</a:t>
            </a:r>
            <a:endParaRPr lang="en-US" sz="2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302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E92F3B6-4E5E-BC84-8568-E7FA3A2EAF40}"/>
              </a:ext>
            </a:extLst>
          </p:cNvPr>
          <p:cNvSpPr txBox="1">
            <a:spLocks/>
          </p:cNvSpPr>
          <p:nvPr/>
        </p:nvSpPr>
        <p:spPr>
          <a:xfrm>
            <a:off x="343022" y="552169"/>
            <a:ext cx="10751504" cy="546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b="1" spc="-12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about privacy and security?</a:t>
            </a:r>
            <a:endParaRPr lang="en-GB" b="1" spc="-120" dirty="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FF480A-BFE3-476B-B030-3F90B6FEC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63" y="1363205"/>
            <a:ext cx="4831584" cy="477923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0776854-F19C-1A8C-1C6E-BC25FBC0309F}"/>
              </a:ext>
            </a:extLst>
          </p:cNvPr>
          <p:cNvSpPr/>
          <p:nvPr/>
        </p:nvSpPr>
        <p:spPr>
          <a:xfrm>
            <a:off x="6549443" y="1426536"/>
            <a:ext cx="4615651" cy="803860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Prompts and data that are sent in are not shared with other users</a:t>
            </a:r>
            <a:endParaRPr lang="en-US" sz="2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83093B6-DA08-62ED-7DD8-9BBE60E9D224}"/>
              </a:ext>
            </a:extLst>
          </p:cNvPr>
          <p:cNvSpPr/>
          <p:nvPr/>
        </p:nvSpPr>
        <p:spPr>
          <a:xfrm>
            <a:off x="6558763" y="2415697"/>
            <a:ext cx="4639198" cy="759815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Prompts send trough the web UI can be used to train the model</a:t>
            </a:r>
            <a:endParaRPr lang="en-US" sz="2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AA93C96-0134-65F6-33E1-1D58F1E0DFC6}"/>
              </a:ext>
            </a:extLst>
          </p:cNvPr>
          <p:cNvSpPr/>
          <p:nvPr/>
        </p:nvSpPr>
        <p:spPr>
          <a:xfrm>
            <a:off x="6576181" y="5258104"/>
            <a:ext cx="4568867" cy="702009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services available within EU yet...</a:t>
            </a:r>
            <a:endParaRPr lang="en-US" sz="2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EA308BA-F546-7BA5-D0E7-C1327310AB78}"/>
              </a:ext>
            </a:extLst>
          </p:cNvPr>
          <p:cNvSpPr/>
          <p:nvPr/>
        </p:nvSpPr>
        <p:spPr>
          <a:xfrm>
            <a:off x="6545794" y="4379375"/>
            <a:ext cx="4609584" cy="692280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ChatGPT processed in the US (Azure Datacenter US Central)</a:t>
            </a:r>
            <a:endParaRPr lang="en-US" sz="2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F6E777E-045A-EFC5-DD95-A49863688749}"/>
              </a:ext>
            </a:extLst>
          </p:cNvPr>
          <p:cNvSpPr/>
          <p:nvPr/>
        </p:nvSpPr>
        <p:spPr>
          <a:xfrm>
            <a:off x="6542551" y="3299255"/>
            <a:ext cx="4642900" cy="946680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Prompts send trough the API are not used to train the model, but stored for 30 days</a:t>
            </a:r>
            <a:endParaRPr lang="en-US" sz="2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606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166BEE0-3308-850C-5BE3-67B5D52039A5}"/>
              </a:ext>
            </a:extLst>
          </p:cNvPr>
          <p:cNvSpPr/>
          <p:nvPr/>
        </p:nvSpPr>
        <p:spPr>
          <a:xfrm>
            <a:off x="261300" y="645043"/>
            <a:ext cx="5266725" cy="862218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betting big on OpenAI</a:t>
            </a:r>
            <a:endParaRPr lang="en-US" sz="28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73DE208-E71A-5A2A-7605-592816C1FB8C}"/>
              </a:ext>
            </a:extLst>
          </p:cNvPr>
          <p:cNvSpPr/>
          <p:nvPr/>
        </p:nvSpPr>
        <p:spPr>
          <a:xfrm>
            <a:off x="6010347" y="629531"/>
            <a:ext cx="5014762" cy="884214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OpenAI expanding the ecosystem</a:t>
            </a:r>
            <a:endParaRPr lang="en-US" sz="28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0F739F-396C-A504-6F4C-F7A7BFEAD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004" y="1675873"/>
            <a:ext cx="2879389" cy="28793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8516A9-F7A3-CED8-E16E-AF35D2F39289}"/>
              </a:ext>
            </a:extLst>
          </p:cNvPr>
          <p:cNvSpPr txBox="1"/>
          <p:nvPr/>
        </p:nvSpPr>
        <p:spPr>
          <a:xfrm>
            <a:off x="424247" y="1591566"/>
            <a:ext cx="5259421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 AI </a:t>
            </a:r>
            <a:r>
              <a:rPr lang="nb-NO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Integrations</a:t>
            </a:r>
            <a:r>
              <a:rPr lang="nb-NO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(Copilot)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365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PowerBI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Bing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Windows 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Sentinel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Azure OpenAI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Slik ser Bing sin chatbot i mobilappen ut.">
            <a:extLst>
              <a:ext uri="{FF2B5EF4-FFF2-40B4-BE49-F238E27FC236}">
                <a16:creationId xmlns:a16="http://schemas.microsoft.com/office/drawing/2014/main" id="{EF7E6B6C-1537-508A-7AFC-CF63E9C2C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417" y="2207652"/>
            <a:ext cx="1746253" cy="377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hatGPT goes mobile: OpenAI debuts game-changing iOS app - Tech - SAMAA">
            <a:extLst>
              <a:ext uri="{FF2B5EF4-FFF2-40B4-BE49-F238E27FC236}">
                <a16:creationId xmlns:a16="http://schemas.microsoft.com/office/drawing/2014/main" id="{AA2444C1-634F-F623-A1C8-AE0BB5220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144" y="1763581"/>
            <a:ext cx="3159565" cy="18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713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C701E2EB-24C5-DA55-3262-C41C5979882D}"/>
              </a:ext>
            </a:extLst>
          </p:cNvPr>
          <p:cNvSpPr/>
          <p:nvPr/>
        </p:nvSpPr>
        <p:spPr>
          <a:xfrm>
            <a:off x="2803378" y="842478"/>
            <a:ext cx="3249038" cy="1811822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solidFill>
                <a:schemeClr val="bg2">
                  <a:lumMod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304007-4604-1050-9D2F-A6D23FE0976B}"/>
              </a:ext>
            </a:extLst>
          </p:cNvPr>
          <p:cNvSpPr/>
          <p:nvPr/>
        </p:nvSpPr>
        <p:spPr>
          <a:xfrm>
            <a:off x="3023369" y="3916013"/>
            <a:ext cx="2808051" cy="1476945"/>
          </a:xfrm>
          <a:prstGeom prst="rect">
            <a:avLst/>
          </a:prstGeom>
          <a:solidFill>
            <a:schemeClr val="bg1"/>
          </a:solidFill>
          <a:ln w="31750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solidFill>
                <a:schemeClr val="bg2">
                  <a:lumMod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43C889F4-8565-7A89-84EB-FA2730C7AC7E}"/>
              </a:ext>
            </a:extLst>
          </p:cNvPr>
          <p:cNvSpPr/>
          <p:nvPr/>
        </p:nvSpPr>
        <p:spPr>
          <a:xfrm>
            <a:off x="3170366" y="3977974"/>
            <a:ext cx="2435995" cy="1321541"/>
          </a:xfrm>
          <a:prstGeom prst="cloud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Office 365 Copilot based upon Azure OpenAI</a:t>
            </a:r>
            <a:endParaRPr lang="en-US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7DF9FB-D4B0-D51F-D68A-4E90788B5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794" y="1975639"/>
            <a:ext cx="1856054" cy="185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A1BCBBD-4658-C4A6-DD12-B223116062BE}"/>
              </a:ext>
            </a:extLst>
          </p:cNvPr>
          <p:cNvSpPr/>
          <p:nvPr/>
        </p:nvSpPr>
        <p:spPr>
          <a:xfrm>
            <a:off x="6874682" y="1106013"/>
            <a:ext cx="2576339" cy="600702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much vacation can I take out?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306DAC5-58C9-90D7-3E2A-263DDB145027}"/>
              </a:ext>
            </a:extLst>
          </p:cNvPr>
          <p:cNvCxnSpPr>
            <a:cxnSpLocks/>
            <a:endCxn id="23" idx="3"/>
          </p:cNvCxnSpPr>
          <p:nvPr/>
        </p:nvCxnSpPr>
        <p:spPr>
          <a:xfrm rot="16200000" flipV="1">
            <a:off x="9298621" y="1558764"/>
            <a:ext cx="615996" cy="311195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04DE0BF-F3DA-FFCE-8B9F-D0083F05F4BD}"/>
              </a:ext>
            </a:extLst>
          </p:cNvPr>
          <p:cNvSpPr/>
          <p:nvPr/>
        </p:nvSpPr>
        <p:spPr>
          <a:xfrm>
            <a:off x="6866895" y="4178147"/>
            <a:ext cx="2576339" cy="947703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i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employees are allowed to take 25 days paid leave</a:t>
            </a:r>
            <a:endParaRPr lang="en-US" i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CC70AB73-A2EA-FB2A-D83A-2E93224CA10F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9443234" y="3878414"/>
            <a:ext cx="318982" cy="773585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SEARCH BUTTON Free PNG transparent image and clipart">
            <a:extLst>
              <a:ext uri="{FF2B5EF4-FFF2-40B4-BE49-F238E27FC236}">
                <a16:creationId xmlns:a16="http://schemas.microsoft.com/office/drawing/2014/main" id="{5D32CA2E-7BF0-60E3-0B26-4EAC2E7B9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644" y="1011769"/>
            <a:ext cx="789562" cy="78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ylinder 1">
            <a:extLst>
              <a:ext uri="{FF2B5EF4-FFF2-40B4-BE49-F238E27FC236}">
                <a16:creationId xmlns:a16="http://schemas.microsoft.com/office/drawing/2014/main" id="{95B45D2D-A149-5092-F533-0A12B6C32957}"/>
              </a:ext>
            </a:extLst>
          </p:cNvPr>
          <p:cNvSpPr/>
          <p:nvPr/>
        </p:nvSpPr>
        <p:spPr>
          <a:xfrm>
            <a:off x="460744" y="748933"/>
            <a:ext cx="1904887" cy="1215956"/>
          </a:xfrm>
          <a:prstGeom prst="can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Graph with semantic Search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12BBE58E-A8A4-1F97-6020-BD164F0E7A48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rot="10800000">
            <a:off x="5000206" y="1402604"/>
            <a:ext cx="1874476" cy="376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2">
            <a:extLst>
              <a:ext uri="{FF2B5EF4-FFF2-40B4-BE49-F238E27FC236}">
                <a16:creationId xmlns:a16="http://schemas.microsoft.com/office/drawing/2014/main" id="{976B0D08-F97A-9559-3B0B-51A87F122DDB}"/>
              </a:ext>
            </a:extLst>
          </p:cNvPr>
          <p:cNvCxnSpPr>
            <a:cxnSpLocks/>
            <a:endCxn id="2" idx="4"/>
          </p:cNvCxnSpPr>
          <p:nvPr/>
        </p:nvCxnSpPr>
        <p:spPr>
          <a:xfrm rot="10800000">
            <a:off x="2365631" y="1356911"/>
            <a:ext cx="1838366" cy="142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Multiple Files Icon - 6244 - Dryicons">
            <a:extLst>
              <a:ext uri="{FF2B5EF4-FFF2-40B4-BE49-F238E27FC236}">
                <a16:creationId xmlns:a16="http://schemas.microsoft.com/office/drawing/2014/main" id="{35E7DE6C-561F-B1E6-3FAF-E04EAB362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534" y="1721561"/>
            <a:ext cx="812159" cy="812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onnector: Elbow 2">
            <a:extLst>
              <a:ext uri="{FF2B5EF4-FFF2-40B4-BE49-F238E27FC236}">
                <a16:creationId xmlns:a16="http://schemas.microsoft.com/office/drawing/2014/main" id="{C740FB00-80BE-F11D-A200-8F224E3CACC8}"/>
              </a:ext>
            </a:extLst>
          </p:cNvPr>
          <p:cNvCxnSpPr>
            <a:cxnSpLocks/>
            <a:stCxn id="2" idx="3"/>
            <a:endCxn id="1030" idx="1"/>
          </p:cNvCxnSpPr>
          <p:nvPr/>
        </p:nvCxnSpPr>
        <p:spPr>
          <a:xfrm rot="16200000" flipH="1">
            <a:off x="2101485" y="1276592"/>
            <a:ext cx="162752" cy="1539346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73C3D9E-C9B3-B53A-4EBD-E63B63E6BA83}"/>
              </a:ext>
            </a:extLst>
          </p:cNvPr>
          <p:cNvSpPr txBox="1"/>
          <p:nvPr/>
        </p:nvSpPr>
        <p:spPr>
          <a:xfrm>
            <a:off x="3755634" y="1736911"/>
            <a:ext cx="297666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Results: </a:t>
            </a:r>
            <a:br>
              <a:rPr lang="nb-N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 HRinfo.pdf</a:t>
            </a:r>
            <a:br>
              <a:rPr lang="nb-NO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 Vacation.pdf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9EA950-185E-C998-5691-BF5258CA00F2}"/>
              </a:ext>
            </a:extLst>
          </p:cNvPr>
          <p:cNvSpPr txBox="1"/>
          <p:nvPr/>
        </p:nvSpPr>
        <p:spPr>
          <a:xfrm>
            <a:off x="2587257" y="432861"/>
            <a:ext cx="3424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 based context Search</a:t>
            </a:r>
            <a:endParaRPr lang="en-US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4" name="Connector: Elbow 2">
            <a:extLst>
              <a:ext uri="{FF2B5EF4-FFF2-40B4-BE49-F238E27FC236}">
                <a16:creationId xmlns:a16="http://schemas.microsoft.com/office/drawing/2014/main" id="{4E172320-6F7D-96EB-8FB2-188406E7749E}"/>
              </a:ext>
            </a:extLst>
          </p:cNvPr>
          <p:cNvCxnSpPr>
            <a:cxnSpLocks/>
            <a:stCxn id="36" idx="2"/>
            <a:endCxn id="44" idx="0"/>
          </p:cNvCxnSpPr>
          <p:nvPr/>
        </p:nvCxnSpPr>
        <p:spPr>
          <a:xfrm rot="5400000">
            <a:off x="3796790" y="3284905"/>
            <a:ext cx="1261713" cy="502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7E068AB-D5E5-0613-79B0-504DF5751C6A}"/>
              </a:ext>
            </a:extLst>
          </p:cNvPr>
          <p:cNvSpPr txBox="1"/>
          <p:nvPr/>
        </p:nvSpPr>
        <p:spPr>
          <a:xfrm>
            <a:off x="4514731" y="2729850"/>
            <a:ext cx="2566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Prompt: </a:t>
            </a:r>
            <a:r>
              <a:rPr lang="nb-NO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 a summary based upon the information here</a:t>
            </a:r>
            <a:endParaRPr lang="en-US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5" name="Connector: Elbow 2">
            <a:extLst>
              <a:ext uri="{FF2B5EF4-FFF2-40B4-BE49-F238E27FC236}">
                <a16:creationId xmlns:a16="http://schemas.microsoft.com/office/drawing/2014/main" id="{3157461F-8D0C-071E-F57B-32A6D78982BC}"/>
              </a:ext>
            </a:extLst>
          </p:cNvPr>
          <p:cNvCxnSpPr>
            <a:cxnSpLocks/>
            <a:stCxn id="44" idx="3"/>
            <a:endCxn id="31" idx="1"/>
          </p:cNvCxnSpPr>
          <p:nvPr/>
        </p:nvCxnSpPr>
        <p:spPr>
          <a:xfrm flipV="1">
            <a:off x="5831420" y="4651999"/>
            <a:ext cx="1035475" cy="2487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911F8672-0245-5219-36AC-CB5685DEE2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3982" y="488689"/>
            <a:ext cx="562053" cy="581106"/>
          </a:xfrm>
          <a:prstGeom prst="rect">
            <a:avLst/>
          </a:prstGeom>
        </p:spPr>
      </p:pic>
      <p:pic>
        <p:nvPicPr>
          <p:cNvPr id="1032" name="Picture 8" descr="Microsoft Teams Logo - PNG and Vector - Logo Download">
            <a:extLst>
              <a:ext uri="{FF2B5EF4-FFF2-40B4-BE49-F238E27FC236}">
                <a16:creationId xmlns:a16="http://schemas.microsoft.com/office/drawing/2014/main" id="{5D1E3025-6908-DC01-280E-1B6C9B3D1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5440" y="5034542"/>
            <a:ext cx="914957" cy="914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D801546-F64C-776D-D07E-E6C6D366DB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2510" y="5198965"/>
            <a:ext cx="562053" cy="581106"/>
          </a:xfrm>
          <a:prstGeom prst="rect">
            <a:avLst/>
          </a:prstGeom>
        </p:spPr>
      </p:pic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1A796990-9B16-5942-4830-3618CC37AA44}"/>
              </a:ext>
            </a:extLst>
          </p:cNvPr>
          <p:cNvSpPr/>
          <p:nvPr/>
        </p:nvSpPr>
        <p:spPr>
          <a:xfrm>
            <a:off x="9016069" y="5826642"/>
            <a:ext cx="2576339" cy="757985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Summarize content within this conversation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0FBF4F18-CADE-7C3D-3162-635D7808B89F}"/>
              </a:ext>
            </a:extLst>
          </p:cNvPr>
          <p:cNvCxnSpPr>
            <a:cxnSpLocks/>
            <a:endCxn id="1032" idx="0"/>
          </p:cNvCxnSpPr>
          <p:nvPr/>
        </p:nvCxnSpPr>
        <p:spPr>
          <a:xfrm>
            <a:off x="10002919" y="3790361"/>
            <a:ext cx="0" cy="124418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4">
            <a:extLst>
              <a:ext uri="{FF2B5EF4-FFF2-40B4-BE49-F238E27FC236}">
                <a16:creationId xmlns:a16="http://schemas.microsoft.com/office/drawing/2014/main" id="{9DC788EC-3B76-1217-FBBA-89DFFEC18722}"/>
              </a:ext>
            </a:extLst>
          </p:cNvPr>
          <p:cNvCxnSpPr>
            <a:cxnSpLocks/>
            <a:stCxn id="54" idx="1"/>
            <a:endCxn id="44" idx="2"/>
          </p:cNvCxnSpPr>
          <p:nvPr/>
        </p:nvCxnSpPr>
        <p:spPr>
          <a:xfrm rot="10800000">
            <a:off x="4427395" y="5392959"/>
            <a:ext cx="4588674" cy="812677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D9AC676-F803-3D0E-D63A-A7B5DFD84C81}"/>
              </a:ext>
            </a:extLst>
          </p:cNvPr>
          <p:cNvSpPr/>
          <p:nvPr/>
        </p:nvSpPr>
        <p:spPr>
          <a:xfrm>
            <a:off x="603115" y="2989633"/>
            <a:ext cx="3398195" cy="544750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Copilot</a:t>
            </a:r>
            <a:endParaRPr lang="en-US" sz="2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219B36-68F2-CCFE-3716-5D89E1019037}"/>
              </a:ext>
            </a:extLst>
          </p:cNvPr>
          <p:cNvSpPr txBox="1"/>
          <p:nvPr/>
        </p:nvSpPr>
        <p:spPr>
          <a:xfrm>
            <a:off x="452336" y="5653790"/>
            <a:ext cx="39315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Introducing the Microsoft 365 Copilot Early Access Program and new capabilities in Copilot | Microsoft 365 Blog</a:t>
            </a:r>
            <a:endParaRPr lang="en-US" sz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517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6AD8061-6118-EF50-8C52-C764B1A438D5}"/>
              </a:ext>
            </a:extLst>
          </p:cNvPr>
          <p:cNvSpPr/>
          <p:nvPr/>
        </p:nvSpPr>
        <p:spPr>
          <a:xfrm>
            <a:off x="7673926" y="1369415"/>
            <a:ext cx="3843624" cy="1076902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managed PaaS services of the OpenAI API’s</a:t>
            </a:r>
            <a:endParaRPr lang="en-US" sz="2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0D1DD62-6A11-3531-D0E3-1BC450A2980E}"/>
              </a:ext>
            </a:extLst>
          </p:cNvPr>
          <p:cNvSpPr/>
          <p:nvPr/>
        </p:nvSpPr>
        <p:spPr>
          <a:xfrm>
            <a:off x="7672678" y="2599187"/>
            <a:ext cx="3843624" cy="860314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stored within the customer enviroment</a:t>
            </a:r>
            <a:endParaRPr lang="en-US" sz="2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FAC8697-23A3-ACF6-4AC2-F33F0A3B17DE}"/>
              </a:ext>
            </a:extLst>
          </p:cNvPr>
          <p:cNvSpPr/>
          <p:nvPr/>
        </p:nvSpPr>
        <p:spPr>
          <a:xfrm>
            <a:off x="7655717" y="3586661"/>
            <a:ext cx="3843624" cy="767329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Only available from a few Microsoft datacenters</a:t>
            </a:r>
            <a:endParaRPr lang="en-US" sz="2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4631E68-6EEC-A36D-417B-5B145732AE84}"/>
              </a:ext>
            </a:extLst>
          </p:cNvPr>
          <p:cNvSpPr/>
          <p:nvPr/>
        </p:nvSpPr>
        <p:spPr>
          <a:xfrm>
            <a:off x="7653921" y="4523897"/>
            <a:ext cx="3843624" cy="991961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Much of the same capabilities and API’s as OpenAI</a:t>
            </a:r>
            <a:endParaRPr lang="en-US" sz="2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B6BF190-3FF8-684A-E66E-96169E37C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15" y="1129664"/>
            <a:ext cx="7313546" cy="502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3DD67F23-01BD-9229-7C2D-9BB7FB27DB24}"/>
              </a:ext>
            </a:extLst>
          </p:cNvPr>
          <p:cNvSpPr txBox="1">
            <a:spLocks/>
          </p:cNvSpPr>
          <p:nvPr/>
        </p:nvSpPr>
        <p:spPr>
          <a:xfrm>
            <a:off x="343022" y="552169"/>
            <a:ext cx="10751504" cy="546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b="1" spc="-12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Azure OpenAI</a:t>
            </a:r>
            <a:endParaRPr lang="en-GB" b="1" spc="-120" dirty="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882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3DD67F23-01BD-9229-7C2D-9BB7FB27DB24}"/>
              </a:ext>
            </a:extLst>
          </p:cNvPr>
          <p:cNvSpPr txBox="1">
            <a:spLocks/>
          </p:cNvSpPr>
          <p:nvPr/>
        </p:nvSpPr>
        <p:spPr>
          <a:xfrm>
            <a:off x="343022" y="552169"/>
            <a:ext cx="10751504" cy="546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4900" b="1" spc="-12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Other alternatives</a:t>
            </a:r>
            <a:endParaRPr lang="en-GB" sz="4900" b="1" spc="-120" dirty="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E24A5B-2E21-F032-C930-42ABB8AFCAC8}"/>
              </a:ext>
            </a:extLst>
          </p:cNvPr>
          <p:cNvSpPr/>
          <p:nvPr/>
        </p:nvSpPr>
        <p:spPr>
          <a:xfrm>
            <a:off x="4680804" y="4610297"/>
            <a:ext cx="2111497" cy="1151106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dirty="0">
                <a:solidFill>
                  <a:schemeClr val="bg2">
                    <a:lumMod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META LIMA </a:t>
            </a:r>
            <a:br>
              <a:rPr lang="nb-NO" sz="2000" dirty="0">
                <a:solidFill>
                  <a:schemeClr val="bg2">
                    <a:lumMod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 dirty="0">
                <a:solidFill>
                  <a:schemeClr val="bg2">
                    <a:lumMod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(Less is More for Alignment)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BE97B7-E86C-06DC-0168-1B039E047966}"/>
              </a:ext>
            </a:extLst>
          </p:cNvPr>
          <p:cNvSpPr/>
          <p:nvPr/>
        </p:nvSpPr>
        <p:spPr>
          <a:xfrm>
            <a:off x="1431021" y="4567486"/>
            <a:ext cx="2111497" cy="1361872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dirty="0">
                <a:solidFill>
                  <a:schemeClr val="bg2">
                    <a:lumMod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BloombergGPT</a:t>
            </a:r>
          </a:p>
          <a:p>
            <a:pPr algn="ctr"/>
            <a:r>
              <a:rPr lang="nb-NO" dirty="0">
                <a:solidFill>
                  <a:schemeClr val="bg2">
                    <a:lumMod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-TruthGPT</a:t>
            </a:r>
          </a:p>
          <a:p>
            <a:pPr algn="ctr"/>
            <a:r>
              <a:rPr lang="nb-NO" dirty="0">
                <a:solidFill>
                  <a:schemeClr val="bg2">
                    <a:lumMod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Within different industries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0D8B75-A622-E0BC-4AFE-B41ADA410FEF}"/>
              </a:ext>
            </a:extLst>
          </p:cNvPr>
          <p:cNvSpPr/>
          <p:nvPr/>
        </p:nvSpPr>
        <p:spPr>
          <a:xfrm>
            <a:off x="9106382" y="1842408"/>
            <a:ext cx="2111497" cy="1969035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dirty="0">
                <a:solidFill>
                  <a:schemeClr val="bg2">
                    <a:lumMod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Developed by Databricks and requires dedicated virtual infrastructure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226775-D467-45ED-B6B3-BBCCCD318F26}"/>
              </a:ext>
            </a:extLst>
          </p:cNvPr>
          <p:cNvSpPr/>
          <p:nvPr/>
        </p:nvSpPr>
        <p:spPr>
          <a:xfrm>
            <a:off x="6651296" y="1836846"/>
            <a:ext cx="2111497" cy="1969035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dirty="0">
                <a:solidFill>
                  <a:schemeClr val="bg2">
                    <a:lumMod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Based upon LLaMA, can run locally on any machine/laptop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E3B2C5-8013-78D7-F819-4871742811BD}"/>
              </a:ext>
            </a:extLst>
          </p:cNvPr>
          <p:cNvSpPr/>
          <p:nvPr/>
        </p:nvSpPr>
        <p:spPr>
          <a:xfrm>
            <a:off x="4296327" y="1837959"/>
            <a:ext cx="2111497" cy="1969035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dirty="0">
                <a:solidFill>
                  <a:schemeClr val="bg2">
                    <a:lumMod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Developed by Standard and an improved version of LLaMA</a:t>
            </a:r>
            <a:endParaRPr lang="en-US" sz="2000" dirty="0">
              <a:solidFill>
                <a:schemeClr val="bg2">
                  <a:lumMod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DEA888-0B75-8736-3276-02D1E1EDD33A}"/>
              </a:ext>
            </a:extLst>
          </p:cNvPr>
          <p:cNvSpPr/>
          <p:nvPr/>
        </p:nvSpPr>
        <p:spPr>
          <a:xfrm>
            <a:off x="1407402" y="1758978"/>
            <a:ext cx="2111497" cy="1969035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br>
              <a:rPr lang="nb-NO" dirty="0">
                <a:solidFill>
                  <a:schemeClr val="bg2">
                    <a:lumMod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 dirty="0">
                <a:solidFill>
                  <a:schemeClr val="bg2">
                    <a:lumMod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Still a bit restricted, trained upon Google source code and other data</a:t>
            </a:r>
            <a:endParaRPr lang="en-US" dirty="0">
              <a:solidFill>
                <a:schemeClr val="bg2">
                  <a:lumMod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4CF2140-57DE-02F1-F98B-CBA10DBF1360}"/>
              </a:ext>
            </a:extLst>
          </p:cNvPr>
          <p:cNvSpPr/>
          <p:nvPr/>
        </p:nvSpPr>
        <p:spPr>
          <a:xfrm>
            <a:off x="961745" y="1410509"/>
            <a:ext cx="2942195" cy="647577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Google Bard </a:t>
            </a:r>
            <a:endParaRPr lang="en-US" sz="2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45E5E7A-9B67-82CD-C461-BC661727B18D}"/>
              </a:ext>
            </a:extLst>
          </p:cNvPr>
          <p:cNvSpPr/>
          <p:nvPr/>
        </p:nvSpPr>
        <p:spPr>
          <a:xfrm>
            <a:off x="4278878" y="1394297"/>
            <a:ext cx="2134800" cy="647577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Alpaca</a:t>
            </a:r>
            <a:endParaRPr lang="en-US" sz="200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163A31B-A263-37B6-0881-3C70105BFFD0}"/>
              </a:ext>
            </a:extLst>
          </p:cNvPr>
          <p:cNvSpPr/>
          <p:nvPr/>
        </p:nvSpPr>
        <p:spPr>
          <a:xfrm>
            <a:off x="6675124" y="1371599"/>
            <a:ext cx="2134800" cy="647577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PrivateGPT</a:t>
            </a:r>
            <a:endParaRPr lang="en-US" sz="2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4B28074-509A-7144-DDA6-C94066C1A467}"/>
              </a:ext>
            </a:extLst>
          </p:cNvPr>
          <p:cNvSpPr/>
          <p:nvPr/>
        </p:nvSpPr>
        <p:spPr>
          <a:xfrm>
            <a:off x="9110282" y="1348901"/>
            <a:ext cx="2134800" cy="647577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Dolly-v2-3b</a:t>
            </a:r>
            <a:endParaRPr lang="en-US" sz="200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6D56B6A-38D3-4412-770D-1A66BB664017}"/>
              </a:ext>
            </a:extLst>
          </p:cNvPr>
          <p:cNvSpPr/>
          <p:nvPr/>
        </p:nvSpPr>
        <p:spPr>
          <a:xfrm>
            <a:off x="4519507" y="3621251"/>
            <a:ext cx="6459166" cy="345732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run on your own infrastructure </a:t>
            </a:r>
            <a:endParaRPr lang="en-US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AA9F203-D365-BA20-724B-A04A03EABB8D}"/>
              </a:ext>
            </a:extLst>
          </p:cNvPr>
          <p:cNvSpPr/>
          <p:nvPr/>
        </p:nvSpPr>
        <p:spPr>
          <a:xfrm>
            <a:off x="994442" y="4070111"/>
            <a:ext cx="3064359" cy="564410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 Others which are coming</a:t>
            </a:r>
          </a:p>
        </p:txBody>
      </p:sp>
      <p:pic>
        <p:nvPicPr>
          <p:cNvPr id="3074" name="Picture 2" descr="Figure 1 from Meta’s LIMA research paper">
            <a:extLst>
              <a:ext uri="{FF2B5EF4-FFF2-40B4-BE49-F238E27FC236}">
                <a16:creationId xmlns:a16="http://schemas.microsoft.com/office/drawing/2014/main" id="{DA825E9F-78C1-DE92-1263-1086B8A10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962" y="4285228"/>
            <a:ext cx="2718487" cy="219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D3168C7-5300-F1A3-087C-3E91D6C5284B}"/>
              </a:ext>
            </a:extLst>
          </p:cNvPr>
          <p:cNvSpPr/>
          <p:nvPr/>
        </p:nvSpPr>
        <p:spPr>
          <a:xfrm>
            <a:off x="4653699" y="4394930"/>
            <a:ext cx="2134800" cy="621914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Meta LIMA</a:t>
            </a:r>
            <a:endParaRPr lang="en-US" sz="2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599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717760-A9FA-0C04-8BC3-F3EA17707E5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nb-NO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Langchain</a:t>
            </a:r>
          </a:p>
          <a:p>
            <a:pPr marL="355600" lvl="1" indent="0">
              <a:buNone/>
            </a:pPr>
            <a:r>
              <a:rPr lang="nb-N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framework to connect LLM’s and other integrations</a:t>
            </a:r>
            <a:br>
              <a:rPr lang="nb-N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such as API search, vector database</a:t>
            </a:r>
          </a:p>
          <a:p>
            <a:r>
              <a:rPr lang="en-US" sz="24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AutoGPT</a:t>
            </a:r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55600" lvl="1" indent="0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Preconfigured set up of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Langchain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with a virtual agent</a:t>
            </a:r>
            <a:b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complete tasks and goals</a:t>
            </a:r>
          </a:p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– Jarvis</a:t>
            </a:r>
          </a:p>
          <a:p>
            <a:pPr marL="355600" lvl="1" indent="0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framework for ML engineers to use against multiple</a:t>
            </a:r>
            <a:b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ML models stored on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hugginface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BabyAGI</a:t>
            </a:r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LLamaIndex</a:t>
            </a:r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FCE0F7-C346-A0A2-A44F-CE8D0810D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32" y="154810"/>
            <a:ext cx="11182351" cy="1080866"/>
          </a:xfrm>
        </p:spPr>
        <p:txBody>
          <a:bodyPr>
            <a:normAutofit/>
          </a:bodyPr>
          <a:lstStyle/>
          <a:p>
            <a:r>
              <a:rPr lang="nb-NO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little bit about the ecosystem</a:t>
            </a:r>
            <a:endParaRPr lang="en-US" sz="4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8F1A5E-3DED-24D8-8E29-78339A5A4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419" y="1744493"/>
            <a:ext cx="4123019" cy="4510391"/>
          </a:xfrm>
          <a:prstGeom prst="rect">
            <a:avLst/>
          </a:prstGeom>
          <a:solidFill>
            <a:srgbClr val="C00000"/>
          </a:solidFill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D2F6969-57C1-B418-5D15-436B4188C260}"/>
              </a:ext>
            </a:extLst>
          </p:cNvPr>
          <p:cNvSpPr/>
          <p:nvPr/>
        </p:nvSpPr>
        <p:spPr>
          <a:xfrm>
            <a:off x="7630296" y="1254211"/>
            <a:ext cx="3805142" cy="573009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Most popular code repositories on Github the last weeks</a:t>
            </a:r>
            <a:endParaRPr lang="en-US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DC92288-6BC6-02FA-A69A-D7C4F4102184}"/>
              </a:ext>
            </a:extLst>
          </p:cNvPr>
          <p:cNvSpPr/>
          <p:nvPr/>
        </p:nvSpPr>
        <p:spPr>
          <a:xfrm>
            <a:off x="8998085" y="2120629"/>
            <a:ext cx="1640731" cy="363167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GPT </a:t>
            </a:r>
            <a:r>
              <a:rPr lang="nb-NO" sz="16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</a:t>
            </a:r>
            <a:endParaRPr lang="en-US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EC6C99A-A491-156D-7343-DE293257AE54}"/>
              </a:ext>
            </a:extLst>
          </p:cNvPr>
          <p:cNvSpPr/>
          <p:nvPr/>
        </p:nvSpPr>
        <p:spPr>
          <a:xfrm>
            <a:off x="8994843" y="2571344"/>
            <a:ext cx="1640731" cy="363167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GPT </a:t>
            </a:r>
            <a:r>
              <a:rPr lang="nb-NO" sz="16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</a:t>
            </a:r>
            <a:endParaRPr lang="en-US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8E2FFEE-B21C-B5C9-E96A-5F0F44954AA9}"/>
              </a:ext>
            </a:extLst>
          </p:cNvPr>
          <p:cNvSpPr/>
          <p:nvPr/>
        </p:nvSpPr>
        <p:spPr>
          <a:xfrm>
            <a:off x="9011056" y="3501956"/>
            <a:ext cx="1640731" cy="363167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GPT </a:t>
            </a:r>
            <a:r>
              <a:rPr lang="nb-NO" sz="16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</a:t>
            </a:r>
            <a:endParaRPr lang="en-US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5661472-45FE-ECBE-BF63-8C4115711AA5}"/>
              </a:ext>
            </a:extLst>
          </p:cNvPr>
          <p:cNvSpPr/>
          <p:nvPr/>
        </p:nvSpPr>
        <p:spPr>
          <a:xfrm>
            <a:off x="9020784" y="3933215"/>
            <a:ext cx="1640731" cy="363167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GPT </a:t>
            </a:r>
            <a:r>
              <a:rPr lang="nb-NO" sz="16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</a:t>
            </a:r>
            <a:endParaRPr lang="en-US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543D39F-8043-28D4-9AFE-633D92006B91}"/>
              </a:ext>
            </a:extLst>
          </p:cNvPr>
          <p:cNvSpPr/>
          <p:nvPr/>
        </p:nvSpPr>
        <p:spPr>
          <a:xfrm>
            <a:off x="9004572" y="4409870"/>
            <a:ext cx="1640731" cy="363167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GPT </a:t>
            </a:r>
            <a:r>
              <a:rPr lang="nb-NO" sz="16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</a:t>
            </a:r>
            <a:endParaRPr lang="en-US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3CB3079-AC2E-6805-7AFB-B955C841478D}"/>
              </a:ext>
            </a:extLst>
          </p:cNvPr>
          <p:cNvSpPr/>
          <p:nvPr/>
        </p:nvSpPr>
        <p:spPr>
          <a:xfrm>
            <a:off x="9014299" y="4880040"/>
            <a:ext cx="1640731" cy="363167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GPT </a:t>
            </a:r>
            <a:r>
              <a:rPr lang="nb-NO" sz="16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</a:t>
            </a:r>
            <a:endParaRPr lang="en-US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55089F8-E9D7-290D-7A8E-AB52FF9A33C1}"/>
              </a:ext>
            </a:extLst>
          </p:cNvPr>
          <p:cNvSpPr/>
          <p:nvPr/>
        </p:nvSpPr>
        <p:spPr>
          <a:xfrm>
            <a:off x="8991601" y="5661496"/>
            <a:ext cx="1640731" cy="363167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GPT </a:t>
            </a:r>
            <a:r>
              <a:rPr lang="nb-NO" sz="16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</a:t>
            </a:r>
            <a:endParaRPr lang="en-US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68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E544D3-A57E-D902-0216-94D5CE2BD63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62914" y="1502419"/>
            <a:ext cx="5298499" cy="356789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6F57FE9-CD55-69AA-CCBF-EE41D5C3B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4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WordGPT </a:t>
            </a:r>
            <a:endParaRPr lang="en-US" sz="4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C25C62-CE76-121E-763C-7F3B427EB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530" y="2037143"/>
            <a:ext cx="4146472" cy="2863377"/>
          </a:xfrm>
          <a:prstGeom prst="rect">
            <a:avLst/>
          </a:prstGeom>
        </p:spPr>
      </p:pic>
      <p:sp>
        <p:nvSpPr>
          <p:cNvPr id="2" name="Rectangle: Rounded Corners 5">
            <a:extLst>
              <a:ext uri="{FF2B5EF4-FFF2-40B4-BE49-F238E27FC236}">
                <a16:creationId xmlns:a16="http://schemas.microsoft.com/office/drawing/2014/main" id="{2B084AA0-C4EC-B2BF-AD15-9997C9F527F1}"/>
              </a:ext>
            </a:extLst>
          </p:cNvPr>
          <p:cNvSpPr/>
          <p:nvPr/>
        </p:nvSpPr>
        <p:spPr>
          <a:xfrm>
            <a:off x="1409592" y="5256196"/>
            <a:ext cx="3805142" cy="573009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VBS </a:t>
            </a:r>
            <a:r>
              <a:rPr lang="nb-NO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</a:t>
            </a:r>
            <a:r>
              <a:rPr lang="nb-N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Completion</a:t>
            </a:r>
            <a:r>
              <a:rPr lang="nb-N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API</a:t>
            </a:r>
            <a:endParaRPr lang="en-US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1C618C05-67B6-EBC4-38E3-94C16CCBEBC5}"/>
              </a:ext>
            </a:extLst>
          </p:cNvPr>
          <p:cNvSpPr/>
          <p:nvPr/>
        </p:nvSpPr>
        <p:spPr>
          <a:xfrm>
            <a:off x="5777733" y="5256195"/>
            <a:ext cx="3805142" cy="573009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</a:t>
            </a:r>
            <a:r>
              <a:rPr lang="nb-N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help</a:t>
            </a:r>
            <a:r>
              <a:rPr lang="nb-N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</a:t>
            </a:r>
            <a:r>
              <a:rPr lang="nb-N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writing</a:t>
            </a:r>
            <a:r>
              <a:rPr lang="nb-N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documents</a:t>
            </a:r>
            <a:r>
              <a:rPr lang="nb-N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341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FCE0F7-C346-A0A2-A44F-CE8D0810D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32" y="241308"/>
            <a:ext cx="11182351" cy="1080866"/>
          </a:xfrm>
        </p:spPr>
        <p:txBody>
          <a:bodyPr>
            <a:normAutofit/>
          </a:bodyPr>
          <a:lstStyle/>
          <a:p>
            <a:r>
              <a:rPr lang="nb-NO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Langchain demo</a:t>
            </a:r>
            <a:endParaRPr lang="en-US" sz="4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7AF21E3-88E3-1604-EBC7-E78160104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20" y="1676400"/>
            <a:ext cx="10506075" cy="3505200"/>
          </a:xfrm>
          <a:prstGeom prst="rect">
            <a:avLst/>
          </a:prstGeom>
        </p:spPr>
      </p:pic>
      <p:sp>
        <p:nvSpPr>
          <p:cNvPr id="2" name="Rectangle: Rounded Corners 5">
            <a:extLst>
              <a:ext uri="{FF2B5EF4-FFF2-40B4-BE49-F238E27FC236}">
                <a16:creationId xmlns:a16="http://schemas.microsoft.com/office/drawing/2014/main" id="{83007742-865D-6E3F-3543-930B41B0B93F}"/>
              </a:ext>
            </a:extLst>
          </p:cNvPr>
          <p:cNvSpPr/>
          <p:nvPr/>
        </p:nvSpPr>
        <p:spPr>
          <a:xfrm>
            <a:off x="1207712" y="5351199"/>
            <a:ext cx="3805142" cy="573009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Combining</a:t>
            </a:r>
            <a:r>
              <a:rPr lang="nb-N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Google </a:t>
            </a:r>
            <a:r>
              <a:rPr lang="nb-NO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Search</a:t>
            </a:r>
            <a:r>
              <a:rPr lang="nb-N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API </a:t>
            </a:r>
            <a:r>
              <a:rPr lang="nb-NO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</a:t>
            </a:r>
            <a:r>
              <a:rPr lang="nb-N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OpenAI</a:t>
            </a:r>
            <a:endParaRPr lang="en-US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9E67166E-D029-62D6-1C2E-1CD9DBFD0D3E}"/>
              </a:ext>
            </a:extLst>
          </p:cNvPr>
          <p:cNvSpPr/>
          <p:nvPr/>
        </p:nvSpPr>
        <p:spPr>
          <a:xfrm>
            <a:off x="5552102" y="5351198"/>
            <a:ext cx="3805142" cy="573009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Allowing</a:t>
            </a:r>
            <a:r>
              <a:rPr lang="nb-N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</a:t>
            </a:r>
            <a:r>
              <a:rPr lang="nb-N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</a:t>
            </a:r>
            <a:r>
              <a:rPr lang="nb-NO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chain</a:t>
            </a:r>
            <a:r>
              <a:rPr lang="nb-N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together</a:t>
            </a:r>
            <a:r>
              <a:rPr lang="nb-N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actions</a:t>
            </a:r>
            <a:r>
              <a:rPr lang="nb-N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as an agent</a:t>
            </a:r>
            <a:endParaRPr lang="en-US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652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612ACBED-DCB7-0F8A-F276-AE3C7F643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WHOAMI$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07613E-225E-16C6-758A-E072366581AF}"/>
              </a:ext>
            </a:extLst>
          </p:cNvPr>
          <p:cNvSpPr txBox="1">
            <a:spLocks/>
          </p:cNvSpPr>
          <p:nvPr/>
        </p:nvSpPr>
        <p:spPr>
          <a:xfrm>
            <a:off x="852791" y="1526946"/>
            <a:ext cx="6783697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nb-NO" sz="200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177CC0-D11F-B612-7625-32414157BB58}"/>
              </a:ext>
            </a:extLst>
          </p:cNvPr>
          <p:cNvSpPr txBox="1">
            <a:spLocks/>
          </p:cNvSpPr>
          <p:nvPr/>
        </p:nvSpPr>
        <p:spPr>
          <a:xfrm>
            <a:off x="899809" y="1270783"/>
            <a:ext cx="6783697" cy="5382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nb-NO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Cloud Evangelist – Sopra Steria</a:t>
            </a:r>
          </a:p>
          <a:p>
            <a:pPr>
              <a:lnSpc>
                <a:spcPct val="150000"/>
              </a:lnSpc>
            </a:pPr>
            <a:r>
              <a:rPr lang="nb-NO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Focus areas</a:t>
            </a:r>
            <a:r>
              <a:rPr lang="nb-N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nb-NO" b="1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Cloud &amp; Security</a:t>
            </a:r>
          </a:p>
          <a:p>
            <a:pPr>
              <a:lnSpc>
                <a:spcPct val="150000"/>
              </a:lnSpc>
            </a:pPr>
            <a:r>
              <a:rPr lang="nb-NO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«Hobbies»</a:t>
            </a:r>
          </a:p>
          <a:p>
            <a:pPr lvl="1">
              <a:lnSpc>
                <a:spcPct val="150000"/>
              </a:lnSpc>
            </a:pPr>
            <a:r>
              <a:rPr lang="nb-N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</a:t>
            </a:r>
            <a:r>
              <a:rPr lang="nb-NO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Cloud</a:t>
            </a:r>
            <a:r>
              <a:rPr lang="nb-N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Security User Group</a:t>
            </a:r>
          </a:p>
          <a:p>
            <a:pPr lvl="1">
              <a:lnSpc>
                <a:spcPct val="150000"/>
              </a:lnSpc>
            </a:pPr>
            <a:r>
              <a:rPr lang="nb-NO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Cloudfirst</a:t>
            </a:r>
            <a:r>
              <a:rPr lang="nb-N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Podcast</a:t>
            </a:r>
            <a:endParaRPr lang="nb-N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nb-N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Tech </a:t>
            </a:r>
            <a:r>
              <a:rPr lang="nb-NO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influencer</a:t>
            </a:r>
            <a:r>
              <a:rPr lang="nb-N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u="sng" dirty="0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msandbu.org</a:t>
            </a:r>
          </a:p>
          <a:p>
            <a:pPr lvl="1">
              <a:lnSpc>
                <a:spcPct val="150000"/>
              </a:lnSpc>
            </a:pPr>
            <a:r>
              <a:rPr lang="nb-N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Also an author sometimes</a:t>
            </a:r>
          </a:p>
          <a:p>
            <a:pPr>
              <a:lnSpc>
                <a:spcPct val="150000"/>
              </a:lnSpc>
            </a:pPr>
            <a:endParaRPr lang="nb-N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AutoShape 4" descr="May be an image of golden retriever and Gordon setter">
            <a:extLst>
              <a:ext uri="{FF2B5EF4-FFF2-40B4-BE49-F238E27FC236}">
                <a16:creationId xmlns:a16="http://schemas.microsoft.com/office/drawing/2014/main" id="{07F7CF85-8097-C29D-2CB2-7EDC4E8204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7A88EB-08D7-08E9-E425-2BCC12789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063" y="2984771"/>
            <a:ext cx="4831516" cy="2957156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9300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FCE0F7-C346-A0A2-A44F-CE8D0810D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32" y="241308"/>
            <a:ext cx="11182351" cy="1080866"/>
          </a:xfrm>
        </p:spPr>
        <p:txBody>
          <a:bodyPr>
            <a:normAutofit/>
          </a:bodyPr>
          <a:lstStyle/>
          <a:p>
            <a:r>
              <a:rPr lang="nb-NO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Langchain demo with fileloader</a:t>
            </a:r>
            <a:endParaRPr lang="en-US" sz="4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A2EF2D-26BF-B7B2-10DE-AD7F91BB2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184" y="1352586"/>
            <a:ext cx="7212663" cy="4845396"/>
          </a:xfrm>
          <a:prstGeom prst="rect">
            <a:avLst/>
          </a:prstGeom>
        </p:spPr>
      </p:pic>
      <p:sp>
        <p:nvSpPr>
          <p:cNvPr id="2" name="Rectangle: Rounded Corners 5">
            <a:extLst>
              <a:ext uri="{FF2B5EF4-FFF2-40B4-BE49-F238E27FC236}">
                <a16:creationId xmlns:a16="http://schemas.microsoft.com/office/drawing/2014/main" id="{37A1EE74-B51C-899E-2227-52DCDDD63C31}"/>
              </a:ext>
            </a:extLst>
          </p:cNvPr>
          <p:cNvSpPr/>
          <p:nvPr/>
        </p:nvSpPr>
        <p:spPr>
          <a:xfrm>
            <a:off x="7656013" y="1788602"/>
            <a:ext cx="3805142" cy="573009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Langchain</a:t>
            </a:r>
            <a:r>
              <a:rPr lang="nb-N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has a </a:t>
            </a:r>
            <a:r>
              <a:rPr lang="nb-NO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long</a:t>
            </a:r>
            <a:r>
              <a:rPr lang="nb-N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list </a:t>
            </a:r>
            <a:r>
              <a:rPr lang="nb-NO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lang="nb-N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different </a:t>
            </a:r>
            <a:r>
              <a:rPr lang="nb-NO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integrations</a:t>
            </a:r>
            <a:endParaRPr lang="en-US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14AF7BF2-96D9-4534-2AB2-8D7C521AAC6F}"/>
              </a:ext>
            </a:extLst>
          </p:cNvPr>
          <p:cNvSpPr/>
          <p:nvPr/>
        </p:nvSpPr>
        <p:spPr>
          <a:xfrm>
            <a:off x="7656013" y="2667350"/>
            <a:ext cx="3805142" cy="573009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</a:t>
            </a:r>
            <a:r>
              <a:rPr lang="nb-NO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instance</a:t>
            </a:r>
            <a:r>
              <a:rPr lang="nb-N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</a:t>
            </a:r>
            <a:r>
              <a:rPr lang="nb-N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lang="nb-N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JSON </a:t>
            </a:r>
            <a:r>
              <a:rPr lang="nb-NO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based</a:t>
            </a:r>
            <a:r>
              <a:rPr lang="nb-N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file </a:t>
            </a:r>
            <a:r>
              <a:rPr lang="nb-NO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loading</a:t>
            </a:r>
            <a:endParaRPr lang="en-US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577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FCE0F7-C346-A0A2-A44F-CE8D0810D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32" y="241308"/>
            <a:ext cx="11182351" cy="1080866"/>
          </a:xfrm>
        </p:spPr>
        <p:txBody>
          <a:bodyPr>
            <a:normAutofit/>
          </a:bodyPr>
          <a:lstStyle/>
          <a:p>
            <a:r>
              <a:rPr lang="nb-NO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Langchain + Streamlit + Azure AD</a:t>
            </a:r>
            <a:endParaRPr lang="en-US" sz="4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39860C-C0D9-09B5-4AA8-EC79D9116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95" y="2173335"/>
            <a:ext cx="5685155" cy="30584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CCA82E-D947-0A16-409B-32F758B0E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199" y="1560668"/>
            <a:ext cx="4968719" cy="4100766"/>
          </a:xfrm>
          <a:prstGeom prst="rect">
            <a:avLst/>
          </a:prstGeom>
        </p:spPr>
      </p:pic>
      <p:sp>
        <p:nvSpPr>
          <p:cNvPr id="2" name="Rectangle: Rounded Corners 5">
            <a:extLst>
              <a:ext uri="{FF2B5EF4-FFF2-40B4-BE49-F238E27FC236}">
                <a16:creationId xmlns:a16="http://schemas.microsoft.com/office/drawing/2014/main" id="{DF9CFAA1-C545-6E57-4F12-8033E9244AAE}"/>
              </a:ext>
            </a:extLst>
          </p:cNvPr>
          <p:cNvSpPr/>
          <p:nvPr/>
        </p:nvSpPr>
        <p:spPr>
          <a:xfrm>
            <a:off x="7097872" y="1461250"/>
            <a:ext cx="3805142" cy="573009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Streamlit</a:t>
            </a:r>
            <a:r>
              <a:rPr lang="nb-N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allows</a:t>
            </a:r>
            <a:r>
              <a:rPr lang="nb-N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</a:t>
            </a:r>
            <a:r>
              <a:rPr lang="nb-N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bring a simple Web UI </a:t>
            </a:r>
            <a:r>
              <a:rPr lang="nb-NO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</a:t>
            </a:r>
            <a:r>
              <a:rPr lang="nb-N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Python</a:t>
            </a:r>
            <a:endParaRPr lang="en-US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303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35C771B-9083-BFF5-C873-1C8AC460D1F6}"/>
              </a:ext>
            </a:extLst>
          </p:cNvPr>
          <p:cNvSpPr/>
          <p:nvPr/>
        </p:nvSpPr>
        <p:spPr>
          <a:xfrm>
            <a:off x="3980734" y="2091070"/>
            <a:ext cx="7452810" cy="364342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2EF43D-6BCC-44FA-34A9-D0704DC6A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most are trying to solve</a:t>
            </a:r>
            <a:endParaRPr lang="en-US" sz="4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14C6CC88-A802-88BE-C28D-54B461B2735B}"/>
              </a:ext>
            </a:extLst>
          </p:cNvPr>
          <p:cNvSpPr/>
          <p:nvPr/>
        </p:nvSpPr>
        <p:spPr>
          <a:xfrm>
            <a:off x="9753408" y="3009447"/>
            <a:ext cx="1458098" cy="136407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Vector Database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E915C86-E651-3002-955B-09255AB35C52}"/>
              </a:ext>
            </a:extLst>
          </p:cNvPr>
          <p:cNvSpPr/>
          <p:nvPr/>
        </p:nvSpPr>
        <p:spPr>
          <a:xfrm>
            <a:off x="5018567" y="3324447"/>
            <a:ext cx="2319451" cy="574029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Embeding Generator</a:t>
            </a:r>
            <a:endParaRPr lang="en-US" sz="2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21F1B08-F7D8-7BA1-E773-78CD0FBEAAC5}"/>
              </a:ext>
            </a:extLst>
          </p:cNvPr>
          <p:cNvSpPr/>
          <p:nvPr/>
        </p:nvSpPr>
        <p:spPr>
          <a:xfrm>
            <a:off x="909121" y="3820632"/>
            <a:ext cx="2112335" cy="574157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Query</a:t>
            </a:r>
            <a:endParaRPr lang="en-US" sz="2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7C9A735-66C8-6CFE-BC7C-81B45F0CDF9C}"/>
              </a:ext>
            </a:extLst>
          </p:cNvPr>
          <p:cNvSpPr/>
          <p:nvPr/>
        </p:nvSpPr>
        <p:spPr>
          <a:xfrm>
            <a:off x="5011479" y="4621619"/>
            <a:ext cx="2304603" cy="521680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File Splitter</a:t>
            </a:r>
            <a:endParaRPr lang="en-US" sz="2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877E4C41-C614-63FD-AA5B-914B60CDA0DF}"/>
              </a:ext>
            </a:extLst>
          </p:cNvPr>
          <p:cNvSpPr/>
          <p:nvPr/>
        </p:nvSpPr>
        <p:spPr>
          <a:xfrm>
            <a:off x="5927891" y="3912877"/>
            <a:ext cx="605481" cy="701654"/>
          </a:xfrm>
          <a:prstGeom prst="upArrow">
            <a:avLst>
              <a:gd name="adj1" fmla="val 25510"/>
              <a:gd name="adj2" fmla="val 48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A3E375D-FC3C-E96B-6C98-E7271367F9BC}"/>
              </a:ext>
            </a:extLst>
          </p:cNvPr>
          <p:cNvSpPr/>
          <p:nvPr/>
        </p:nvSpPr>
        <p:spPr>
          <a:xfrm>
            <a:off x="5117806" y="5890438"/>
            <a:ext cx="2173468" cy="518137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Files and Data</a:t>
            </a:r>
            <a:endParaRPr lang="en-US" sz="2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66A14ED7-BA96-61D0-0750-D8AD71E0BDCE}"/>
              </a:ext>
            </a:extLst>
          </p:cNvPr>
          <p:cNvSpPr/>
          <p:nvPr/>
        </p:nvSpPr>
        <p:spPr>
          <a:xfrm>
            <a:off x="5952701" y="5163976"/>
            <a:ext cx="605481" cy="726462"/>
          </a:xfrm>
          <a:prstGeom prst="upArrow">
            <a:avLst>
              <a:gd name="adj1" fmla="val 25510"/>
              <a:gd name="adj2" fmla="val 48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682CA6-329E-5436-0DBF-67B4E0E40288}"/>
              </a:ext>
            </a:extLst>
          </p:cNvPr>
          <p:cNvSpPr txBox="1"/>
          <p:nvPr/>
        </p:nvSpPr>
        <p:spPr>
          <a:xfrm>
            <a:off x="6545519" y="5194945"/>
            <a:ext cx="2717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Chucks</a:t>
            </a:r>
            <a:br>
              <a:rPr lang="nb-NO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(...PDF, TXT, CSV, JSON</a:t>
            </a:r>
            <a:endParaRPr lang="en-US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7EEB89-DD8F-78E5-C8F7-ADD4CBEEFF9D}"/>
              </a:ext>
            </a:extLst>
          </p:cNvPr>
          <p:cNvSpPr txBox="1"/>
          <p:nvPr/>
        </p:nvSpPr>
        <p:spPr>
          <a:xfrm>
            <a:off x="3083443" y="2076891"/>
            <a:ext cx="216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Relevant Docs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F28E56B1-6C8A-5DB1-CE87-BDC6F3B707B9}"/>
              </a:ext>
            </a:extLst>
          </p:cNvPr>
          <p:cNvSpPr/>
          <p:nvPr/>
        </p:nvSpPr>
        <p:spPr>
          <a:xfrm rot="5400000">
            <a:off x="8224570" y="2445541"/>
            <a:ext cx="605481" cy="2360427"/>
          </a:xfrm>
          <a:prstGeom prst="upArrow">
            <a:avLst>
              <a:gd name="adj1" fmla="val 25510"/>
              <a:gd name="adj2" fmla="val 48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DA67DE5-9B77-2928-A4CA-469FECCDB95B}"/>
              </a:ext>
            </a:extLst>
          </p:cNvPr>
          <p:cNvSpPr/>
          <p:nvPr/>
        </p:nvSpPr>
        <p:spPr>
          <a:xfrm>
            <a:off x="4965404" y="2371061"/>
            <a:ext cx="2319451" cy="574029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Query and Context</a:t>
            </a:r>
            <a:endParaRPr lang="en-US" sz="2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494844A9-110A-FF11-BE39-1591C15BF010}"/>
              </a:ext>
            </a:extLst>
          </p:cNvPr>
          <p:cNvSpPr/>
          <p:nvPr/>
        </p:nvSpPr>
        <p:spPr>
          <a:xfrm rot="16844108">
            <a:off x="8218378" y="1726456"/>
            <a:ext cx="605481" cy="2491433"/>
          </a:xfrm>
          <a:prstGeom prst="upArrow">
            <a:avLst>
              <a:gd name="adj1" fmla="val 25510"/>
              <a:gd name="adj2" fmla="val 48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BB78B5-64EC-3D0D-57B2-21E9C37DF759}"/>
              </a:ext>
            </a:extLst>
          </p:cNvPr>
          <p:cNvSpPr txBox="1"/>
          <p:nvPr/>
        </p:nvSpPr>
        <p:spPr>
          <a:xfrm>
            <a:off x="7651899" y="3710761"/>
            <a:ext cx="2169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Embedings</a:t>
            </a:r>
            <a:br>
              <a:rPr lang="nb-NO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File ......0,1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778642B2-D679-CEB8-9F25-FB2F9AD09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087" y="4201388"/>
            <a:ext cx="1856054" cy="185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Arrow: Up 22">
            <a:extLst>
              <a:ext uri="{FF2B5EF4-FFF2-40B4-BE49-F238E27FC236}">
                <a16:creationId xmlns:a16="http://schemas.microsoft.com/office/drawing/2014/main" id="{60A7A3F7-0D5C-E0BE-C056-569F9D408611}"/>
              </a:ext>
            </a:extLst>
          </p:cNvPr>
          <p:cNvSpPr/>
          <p:nvPr/>
        </p:nvSpPr>
        <p:spPr>
          <a:xfrm rot="16200000">
            <a:off x="3675139" y="1797745"/>
            <a:ext cx="605481" cy="1788872"/>
          </a:xfrm>
          <a:prstGeom prst="upArrow">
            <a:avLst>
              <a:gd name="adj1" fmla="val 25510"/>
              <a:gd name="adj2" fmla="val 48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2006AF0-6DE9-5283-E08E-0A14EADD0494}"/>
              </a:ext>
            </a:extLst>
          </p:cNvPr>
          <p:cNvSpPr/>
          <p:nvPr/>
        </p:nvSpPr>
        <p:spPr>
          <a:xfrm>
            <a:off x="948108" y="2399414"/>
            <a:ext cx="2112335" cy="574157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QnA Model (GPT)</a:t>
            </a:r>
            <a:endParaRPr lang="en-US" sz="2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Arrow: Up 24">
            <a:extLst>
              <a:ext uri="{FF2B5EF4-FFF2-40B4-BE49-F238E27FC236}">
                <a16:creationId xmlns:a16="http://schemas.microsoft.com/office/drawing/2014/main" id="{B89237CF-6823-AD2E-136B-69F1E8E95EBC}"/>
              </a:ext>
            </a:extLst>
          </p:cNvPr>
          <p:cNvSpPr/>
          <p:nvPr/>
        </p:nvSpPr>
        <p:spPr>
          <a:xfrm>
            <a:off x="1091427" y="2970028"/>
            <a:ext cx="605481" cy="843517"/>
          </a:xfrm>
          <a:prstGeom prst="upArrow">
            <a:avLst>
              <a:gd name="adj1" fmla="val 25510"/>
              <a:gd name="adj2" fmla="val 48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94749B-6BE8-3635-98A4-08D6F78F63A0}"/>
              </a:ext>
            </a:extLst>
          </p:cNvPr>
          <p:cNvSpPr txBox="1"/>
          <p:nvPr/>
        </p:nvSpPr>
        <p:spPr>
          <a:xfrm>
            <a:off x="7850373" y="2498649"/>
            <a:ext cx="216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Relevant Docs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Arrow: Up 26">
            <a:extLst>
              <a:ext uri="{FF2B5EF4-FFF2-40B4-BE49-F238E27FC236}">
                <a16:creationId xmlns:a16="http://schemas.microsoft.com/office/drawing/2014/main" id="{55EDD9C0-C26D-942F-666A-ECE4FE537681}"/>
              </a:ext>
            </a:extLst>
          </p:cNvPr>
          <p:cNvSpPr/>
          <p:nvPr/>
        </p:nvSpPr>
        <p:spPr>
          <a:xfrm rot="10800000">
            <a:off x="2122785" y="2994838"/>
            <a:ext cx="605481" cy="843517"/>
          </a:xfrm>
          <a:prstGeom prst="upArrow">
            <a:avLst>
              <a:gd name="adj1" fmla="val 25510"/>
              <a:gd name="adj2" fmla="val 48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641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2EF43D-6BCC-44FA-34A9-D0704DC6A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Azure OpenAI with Coginitive Services</a:t>
            </a:r>
            <a:endParaRPr lang="en-US" sz="4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07E8F-6E6A-3795-25A3-4B960F977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91" y="1526240"/>
            <a:ext cx="8020721" cy="493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163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2EF43D-6BCC-44FA-34A9-D0704DC6A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SuperAgent</a:t>
            </a:r>
            <a:endParaRPr lang="en-US" sz="4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534C35-16DB-332E-6951-7575AA9F3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18" y="1732276"/>
            <a:ext cx="8444945" cy="301271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464AD35-ECAD-3033-F110-4A9205C305AD}"/>
              </a:ext>
            </a:extLst>
          </p:cNvPr>
          <p:cNvSpPr/>
          <p:nvPr/>
        </p:nvSpPr>
        <p:spPr>
          <a:xfrm>
            <a:off x="9386150" y="1690417"/>
            <a:ext cx="2319451" cy="1657799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Combination of Vector database, LLM and API capabilities</a:t>
            </a:r>
            <a:endParaRPr lang="en-US" sz="2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BE7D6C-0CFC-C260-27C4-DD1701CF64C1}"/>
              </a:ext>
            </a:extLst>
          </p:cNvPr>
          <p:cNvSpPr/>
          <p:nvPr/>
        </p:nvSpPr>
        <p:spPr>
          <a:xfrm>
            <a:off x="9428547" y="3568489"/>
            <a:ext cx="2319451" cy="1657799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Providing agents with custom files and seperate API access</a:t>
            </a:r>
            <a:endParaRPr lang="en-US" sz="2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9894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2EF43D-6BCC-44FA-34A9-D0704DC6A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ScrapeGhost</a:t>
            </a:r>
            <a:endParaRPr lang="en-US" sz="4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68050-CAF7-F5AF-C239-96D1C3967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05" y="1673428"/>
            <a:ext cx="10285228" cy="4018545"/>
          </a:xfrm>
          <a:prstGeom prst="rect">
            <a:avLst/>
          </a:prstGeom>
        </p:spPr>
      </p:pic>
      <p:sp>
        <p:nvSpPr>
          <p:cNvPr id="2" name="Rectangle: Rounded Corners 4">
            <a:extLst>
              <a:ext uri="{FF2B5EF4-FFF2-40B4-BE49-F238E27FC236}">
                <a16:creationId xmlns:a16="http://schemas.microsoft.com/office/drawing/2014/main" id="{25FA72FE-2CA3-06B9-7524-C9375EBC263C}"/>
              </a:ext>
            </a:extLst>
          </p:cNvPr>
          <p:cNvSpPr/>
          <p:nvPr/>
        </p:nvSpPr>
        <p:spPr>
          <a:xfrm>
            <a:off x="9457402" y="1288005"/>
            <a:ext cx="2319451" cy="2394695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LLM to </a:t>
            </a:r>
            <a:r>
              <a:rPr lang="nb-NO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automate</a:t>
            </a:r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scraping</a:t>
            </a:r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without</a:t>
            </a:r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need</a:t>
            </a:r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</a:t>
            </a:r>
            <a:r>
              <a:rPr lang="nb-NO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know</a:t>
            </a:r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HTML </a:t>
            </a:r>
            <a:r>
              <a:rPr lang="nb-NO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fields</a:t>
            </a:r>
            <a:endParaRPr lang="en-US" sz="2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606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2EF43D-6BCC-44FA-34A9-D0704DC6A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GPT4ALL</a:t>
            </a:r>
            <a:endParaRPr lang="en-US" sz="4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E3196F-6324-8D2D-DC0F-2353C55F4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935" y="1503204"/>
            <a:ext cx="8293215" cy="4821486"/>
          </a:xfrm>
          <a:prstGeom prst="rect">
            <a:avLst/>
          </a:prstGeom>
        </p:spPr>
      </p:pic>
      <p:sp>
        <p:nvSpPr>
          <p:cNvPr id="2" name="Rectangle: Rounded Corners 4">
            <a:extLst>
              <a:ext uri="{FF2B5EF4-FFF2-40B4-BE49-F238E27FC236}">
                <a16:creationId xmlns:a16="http://schemas.microsoft.com/office/drawing/2014/main" id="{CF43CAEF-0584-2A59-BE61-C01642096D28}"/>
              </a:ext>
            </a:extLst>
          </p:cNvPr>
          <p:cNvSpPr/>
          <p:nvPr/>
        </p:nvSpPr>
        <p:spPr>
          <a:xfrm>
            <a:off x="9643325" y="1503205"/>
            <a:ext cx="2319451" cy="1178212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Locally</a:t>
            </a:r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hosted</a:t>
            </a:r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nb-NO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pretrained</a:t>
            </a:r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LLM </a:t>
            </a:r>
            <a:endParaRPr lang="en-US" sz="2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964619F-ED85-F039-FB6F-4F26D841A03E}"/>
              </a:ext>
            </a:extLst>
          </p:cNvPr>
          <p:cNvSpPr/>
          <p:nvPr/>
        </p:nvSpPr>
        <p:spPr>
          <a:xfrm>
            <a:off x="9653622" y="2810961"/>
            <a:ext cx="2319451" cy="1178212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Comes with its own API and LLM options</a:t>
            </a:r>
            <a:endParaRPr lang="en-US" sz="200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33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2EF43D-6BCC-44FA-34A9-D0704DC6A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AgentGPT</a:t>
            </a:r>
            <a:endParaRPr lang="en-US" sz="4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: Rounded Corners 4">
            <a:extLst>
              <a:ext uri="{FF2B5EF4-FFF2-40B4-BE49-F238E27FC236}">
                <a16:creationId xmlns:a16="http://schemas.microsoft.com/office/drawing/2014/main" id="{B405EF88-0AF4-EF3A-F9BE-147099FB5464}"/>
              </a:ext>
            </a:extLst>
          </p:cNvPr>
          <p:cNvSpPr/>
          <p:nvPr/>
        </p:nvSpPr>
        <p:spPr>
          <a:xfrm>
            <a:off x="8004242" y="744762"/>
            <a:ext cx="3498712" cy="1326492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</a:t>
            </a:r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it to </a:t>
            </a:r>
            <a:r>
              <a:rPr lang="nb-NO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generate</a:t>
            </a:r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tasks</a:t>
            </a:r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</a:t>
            </a:r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 </a:t>
            </a:r>
            <a:r>
              <a:rPr lang="nb-NO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defined</a:t>
            </a:r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objective</a:t>
            </a:r>
            <a:endParaRPr lang="en-US" sz="2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gpt">
            <a:hlinkClick r:id="" action="ppaction://media"/>
            <a:extLst>
              <a:ext uri="{FF2B5EF4-FFF2-40B4-BE49-F238E27FC236}">
                <a16:creationId xmlns:a16="http://schemas.microsoft.com/office/drawing/2014/main" id="{6682A2B5-4C16-6F22-EFF8-AEEEFC2CB0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8996" y="241306"/>
            <a:ext cx="7151857" cy="615949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CA1CF51-1CEC-B09B-FB3E-A45BC03D0551}"/>
              </a:ext>
            </a:extLst>
          </p:cNvPr>
          <p:cNvSpPr/>
          <p:nvPr/>
        </p:nvSpPr>
        <p:spPr>
          <a:xfrm>
            <a:off x="8004242" y="2257137"/>
            <a:ext cx="3498712" cy="1877353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Uses</a:t>
            </a:r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langchain</a:t>
            </a:r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nb-NO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Pinecone</a:t>
            </a:r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 </a:t>
            </a:r>
            <a:r>
              <a:rPr lang="nb-NO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internet</a:t>
            </a:r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access</a:t>
            </a:r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nb-NO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give</a:t>
            </a:r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it </a:t>
            </a:r>
            <a:r>
              <a:rPr lang="nb-NO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memory</a:t>
            </a:r>
            <a:endParaRPr lang="en-US" sz="2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95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ssholder for innhold 4" descr="Et bilde som inneholder tekst, skjermbilde, line, nummer&#10;&#10;Automatisk generert beskrivelse">
            <a:extLst>
              <a:ext uri="{FF2B5EF4-FFF2-40B4-BE49-F238E27FC236}">
                <a16:creationId xmlns:a16="http://schemas.microsoft.com/office/drawing/2014/main" id="{B42DF9E2-ABB7-D224-6A4B-7FD897BB847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" y="1739106"/>
            <a:ext cx="6296018" cy="321010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DD75DA2-2E3D-3033-6050-6AA7E7219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4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Sentinel and GPT</a:t>
            </a:r>
            <a:endParaRPr lang="en-US" sz="4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92F3610D-7F71-F1F2-908B-BC368CCF6362}"/>
              </a:ext>
            </a:extLst>
          </p:cNvPr>
          <p:cNvSpPr/>
          <p:nvPr/>
        </p:nvSpPr>
        <p:spPr>
          <a:xfrm>
            <a:off x="7629526" y="1503204"/>
            <a:ext cx="3914774" cy="1326492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</a:t>
            </a:r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be used to </a:t>
            </a:r>
            <a:r>
              <a:rPr lang="nb-NO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enrich</a:t>
            </a:r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incidents</a:t>
            </a:r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alerts</a:t>
            </a:r>
            <a:endParaRPr lang="en-US" sz="2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4150D92A-FA9F-46A6-8A3A-49249F01086F}"/>
              </a:ext>
            </a:extLst>
          </p:cNvPr>
          <p:cNvSpPr/>
          <p:nvPr/>
        </p:nvSpPr>
        <p:spPr>
          <a:xfrm>
            <a:off x="7629525" y="3112929"/>
            <a:ext cx="3914773" cy="1326492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Will be </a:t>
            </a:r>
            <a:r>
              <a:rPr lang="nb-NO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much</a:t>
            </a:r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richer</a:t>
            </a:r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</a:t>
            </a:r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given </a:t>
            </a:r>
            <a:r>
              <a:rPr lang="nb-NO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internet</a:t>
            </a:r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access</a:t>
            </a:r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</a:t>
            </a:r>
            <a:r>
              <a:rPr lang="nb-NO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</a:t>
            </a:r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«up to date» info</a:t>
            </a:r>
            <a:endParaRPr lang="en-US" sz="2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2646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FCE0F7-C346-A0A2-A44F-CE8D0810D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32" y="154810"/>
            <a:ext cx="11182351" cy="1080866"/>
          </a:xfrm>
        </p:spPr>
        <p:txBody>
          <a:bodyPr>
            <a:normAutofit/>
          </a:bodyPr>
          <a:lstStyle/>
          <a:p>
            <a:r>
              <a:rPr lang="nb-NO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sort of summary</a:t>
            </a:r>
            <a:endParaRPr lang="en-US" sz="4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F8765F-F489-83C3-9DBF-36675D892620}"/>
              </a:ext>
            </a:extLst>
          </p:cNvPr>
          <p:cNvSpPr txBox="1"/>
          <p:nvPr/>
        </p:nvSpPr>
        <p:spPr>
          <a:xfrm>
            <a:off x="580768" y="1365422"/>
            <a:ext cx="110778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LLM on its own does not generate a lot of value..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Pretrained on generic data and content...</a:t>
            </a:r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can generate summarizes, code examples, and interpretation of content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be a useful assistant in many ways</a:t>
            </a:r>
            <a:endParaRPr lang="nb-NO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Value comes with integration!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Agents/RPA/API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Value comes with better and newer data!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Being able to understand newer information and act on it</a:t>
            </a:r>
          </a:p>
        </p:txBody>
      </p:sp>
    </p:spTree>
    <p:extLst>
      <p:ext uri="{BB962C8B-B14F-4D97-AF65-F5344CB8AC3E}">
        <p14:creationId xmlns:p14="http://schemas.microsoft.com/office/powerpoint/2010/main" val="3767009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0072B-570E-0D66-8611-0F91A6139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583" y="365062"/>
            <a:ext cx="10772775" cy="1658198"/>
          </a:xfrm>
        </p:spPr>
        <p:txBody>
          <a:bodyPr/>
          <a:lstStyle/>
          <a:p>
            <a:r>
              <a:rPr lang="nb-NO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 of with a cool thing...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ElevenLabs_2023-05-25T07_23_55.000Z_My own voice_Y40I6J8RU1loRMnlK5sW">
            <a:hlinkClick r:id="" action="ppaction://media"/>
            <a:extLst>
              <a:ext uri="{FF2B5EF4-FFF2-40B4-BE49-F238E27FC236}">
                <a16:creationId xmlns:a16="http://schemas.microsoft.com/office/drawing/2014/main" id="{E928C724-A933-5050-0369-480B9CE67E7C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9203" y="5158649"/>
            <a:ext cx="609600" cy="6096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049213-F615-9424-9216-02ECFC5D6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3324" y="1709866"/>
            <a:ext cx="6749671" cy="408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37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FCE0F7-C346-A0A2-A44F-CE8D0810D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4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Other interesting addons/modules</a:t>
            </a:r>
            <a:endParaRPr lang="en-US" sz="4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F58AD4E-2BF2-0A6B-615A-BF2EE3697F57}"/>
              </a:ext>
            </a:extLst>
          </p:cNvPr>
          <p:cNvSpPr/>
          <p:nvPr/>
        </p:nvSpPr>
        <p:spPr>
          <a:xfrm>
            <a:off x="533824" y="3975375"/>
            <a:ext cx="3545308" cy="1070042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Autodoc</a:t>
            </a:r>
            <a:b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automatically generate documentation based upon code</a:t>
            </a:r>
            <a:endParaRPr lang="en-US" sz="2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8A84143-CACF-6783-6A98-805BCC809B7E}"/>
              </a:ext>
            </a:extLst>
          </p:cNvPr>
          <p:cNvSpPr/>
          <p:nvPr/>
        </p:nvSpPr>
        <p:spPr>
          <a:xfrm>
            <a:off x="4291944" y="3965647"/>
            <a:ext cx="3516125" cy="1070042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k8sgpt</a:t>
            </a:r>
            <a:b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Operation tool to monitor the overall health of a kubernetes cluster</a:t>
            </a:r>
            <a:endParaRPr lang="en-US" sz="2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E4C3DCE-601B-7FCE-C7CD-588A5F74C7E9}"/>
              </a:ext>
            </a:extLst>
          </p:cNvPr>
          <p:cNvSpPr/>
          <p:nvPr/>
        </p:nvSpPr>
        <p:spPr>
          <a:xfrm>
            <a:off x="8004667" y="3962404"/>
            <a:ext cx="3791742" cy="1070042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Camel</a:t>
            </a:r>
            <a:b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Agent based GPT to allowing two GPT instances to interact </a:t>
            </a:r>
            <a:endParaRPr lang="en-US" sz="2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4D7743-7DDD-F555-F7E0-9BC83F665AB3}"/>
              </a:ext>
            </a:extLst>
          </p:cNvPr>
          <p:cNvSpPr/>
          <p:nvPr/>
        </p:nvSpPr>
        <p:spPr>
          <a:xfrm>
            <a:off x="569492" y="2798326"/>
            <a:ext cx="3545308" cy="1070042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MiniGPT</a:t>
            </a:r>
            <a:b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Picture analysis can convert pictures to prompt texts</a:t>
            </a:r>
            <a:endParaRPr lang="en-US" sz="2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17C6D4C-42A3-4477-C9A6-4CE997404AAF}"/>
              </a:ext>
            </a:extLst>
          </p:cNvPr>
          <p:cNvSpPr/>
          <p:nvPr/>
        </p:nvSpPr>
        <p:spPr>
          <a:xfrm>
            <a:off x="4282216" y="2782114"/>
            <a:ext cx="3545308" cy="1070042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EdgeGPT</a:t>
            </a:r>
            <a:b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Accessing Edge Search trough API’s instead of using the web UI</a:t>
            </a:r>
            <a:endParaRPr lang="en-US" sz="2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645AB7A-8041-5B9C-A4A9-944B11F92186}"/>
              </a:ext>
            </a:extLst>
          </p:cNvPr>
          <p:cNvSpPr/>
          <p:nvPr/>
        </p:nvSpPr>
        <p:spPr>
          <a:xfrm>
            <a:off x="8020880" y="2746446"/>
            <a:ext cx="3736618" cy="1070042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Turbopilot</a:t>
            </a:r>
            <a:b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Locally installed alternative to Github Copilot</a:t>
            </a:r>
            <a:endParaRPr lang="en-US" sz="2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67DA754-17AC-129C-64CC-76FE651A9EAB}"/>
              </a:ext>
            </a:extLst>
          </p:cNvPr>
          <p:cNvSpPr/>
          <p:nvPr/>
        </p:nvSpPr>
        <p:spPr>
          <a:xfrm>
            <a:off x="4253479" y="1637599"/>
            <a:ext cx="3589192" cy="1070042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Elevenlabs.io</a:t>
            </a:r>
            <a:b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 Text to speech software</a:t>
            </a:r>
            <a:endParaRPr lang="en-US" sz="2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B047914-C4A0-7DE3-7170-FDE0A6D2D855}"/>
              </a:ext>
            </a:extLst>
          </p:cNvPr>
          <p:cNvSpPr/>
          <p:nvPr/>
        </p:nvSpPr>
        <p:spPr>
          <a:xfrm>
            <a:off x="587963" y="1635994"/>
            <a:ext cx="3502298" cy="1070042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ChatGPTWriter</a:t>
            </a:r>
            <a:b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Tillegg til nettleser for å kunne gi GPT funksjonalitet direkte</a:t>
            </a:r>
            <a:endParaRPr lang="en-US" sz="2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AF01E43-31F2-1F41-8F10-7B06C2F8D8EA}"/>
              </a:ext>
            </a:extLst>
          </p:cNvPr>
          <p:cNvSpPr/>
          <p:nvPr/>
        </p:nvSpPr>
        <p:spPr>
          <a:xfrm>
            <a:off x="8054502" y="1614901"/>
            <a:ext cx="3709481" cy="1070042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Semantic Kernel</a:t>
            </a:r>
            <a:b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framework for adding Semantic serach in any application</a:t>
            </a:r>
            <a:endParaRPr lang="en-US" sz="2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F433792-AA87-A7B0-D91E-C127B8C2EB4A}"/>
              </a:ext>
            </a:extLst>
          </p:cNvPr>
          <p:cNvSpPr/>
          <p:nvPr/>
        </p:nvSpPr>
        <p:spPr>
          <a:xfrm>
            <a:off x="530582" y="5132967"/>
            <a:ext cx="3545308" cy="1070042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PrivateGPT</a:t>
            </a:r>
            <a:b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Local installation of GPT4All, Langchain and LLaMA</a:t>
            </a:r>
            <a:endParaRPr lang="en-US" sz="2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EDB1643-A0A9-319C-3E9A-789739207B20}"/>
              </a:ext>
            </a:extLst>
          </p:cNvPr>
          <p:cNvSpPr/>
          <p:nvPr/>
        </p:nvSpPr>
        <p:spPr>
          <a:xfrm>
            <a:off x="4301672" y="5149180"/>
            <a:ext cx="3545308" cy="1070042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ChromeGMT</a:t>
            </a:r>
            <a:b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Selenium to navigate trough the Internet via a browser based upon the content</a:t>
            </a:r>
            <a:endParaRPr lang="en-US" sz="2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D34608A-D935-5DDC-38C7-D70C0AC364AB}"/>
              </a:ext>
            </a:extLst>
          </p:cNvPr>
          <p:cNvSpPr/>
          <p:nvPr/>
        </p:nvSpPr>
        <p:spPr>
          <a:xfrm>
            <a:off x="8007910" y="5132967"/>
            <a:ext cx="3762558" cy="1070042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sz="2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nb-NO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ChatGPT Retrieval </a:t>
            </a:r>
            <a:br>
              <a:rPr lang="nb-NO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framework to build integrations with ChatGPT.</a:t>
            </a:r>
            <a:br>
              <a:rPr lang="nb-NO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1645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698F08F-AF14-BD9E-7D9C-3C1868EB9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1295400"/>
            <a:ext cx="3039140" cy="303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2F05F393-72CC-9EC9-2C27-097BE29BF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42" y="1217427"/>
            <a:ext cx="3237614" cy="323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1493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C022E-CB7F-A4CD-3B6D-5C87B12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More info to read about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54742-9498-01DC-19B9-B65790B7A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ImageBind by Meta AI (metademolab.com)</a:t>
            </a:r>
            <a:endParaRPr lang="en-US" dirty="0"/>
          </a:p>
          <a:p>
            <a:r>
              <a:rPr lang="nb-NO" dirty="0">
                <a:hlinkClick r:id="rId3"/>
              </a:rPr>
              <a:t>GitHub - openai/openai-cookbook: Examples and guides for using the OpenAI API</a:t>
            </a:r>
            <a:endParaRPr lang="en-US" dirty="0"/>
          </a:p>
          <a:p>
            <a:r>
              <a:rPr lang="nb-NO" dirty="0">
                <a:hlinkClick r:id="rId4"/>
              </a:rPr>
              <a:t>GitHub - GreyDGL/PentestGPT: A GPT-empowered penetration testing tool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081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E860CE-4D6B-17F6-60CF-E1A730B9C9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6869" y="1312442"/>
            <a:ext cx="11198620" cy="543451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000" b="1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2021-06-11: GPT-3 Beta</a:t>
            </a:r>
          </a:p>
          <a:p>
            <a:pPr marL="0" indent="0" algn="l">
              <a:buNone/>
            </a:pPr>
            <a:r>
              <a:rPr lang="en-US" sz="2000" b="0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2022-03-15: GPT-3 </a:t>
            </a:r>
            <a:r>
              <a:rPr lang="en-US" sz="20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og</a:t>
            </a:r>
            <a:r>
              <a:rPr lang="en-US" sz="2000" b="0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Codex Public API</a:t>
            </a:r>
          </a:p>
          <a:p>
            <a:pPr marL="0" indent="0" algn="l">
              <a:buNone/>
            </a:pPr>
            <a:r>
              <a:rPr lang="en-US" sz="2000" b="0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2022-06-21: </a:t>
            </a:r>
            <a:r>
              <a:rPr lang="en-US" sz="20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Github</a:t>
            </a:r>
            <a:r>
              <a:rPr lang="en-US" sz="2000" b="0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Copilot</a:t>
            </a:r>
          </a:p>
          <a:p>
            <a:pPr marL="0" indent="0" algn="l">
              <a:buNone/>
            </a:pPr>
            <a:r>
              <a:rPr lang="en-US" sz="2000" b="0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2022-06-23: AWS </a:t>
            </a:r>
            <a:r>
              <a:rPr lang="en-US" sz="2000" b="0" i="0" dirty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CodeWhisperer</a:t>
            </a:r>
            <a:r>
              <a:rPr lang="en-US" sz="2000" b="0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(Preview)</a:t>
            </a:r>
          </a:p>
          <a:p>
            <a:pPr marL="0" indent="0" algn="l">
              <a:buNone/>
            </a:pPr>
            <a:r>
              <a:rPr lang="en-US" sz="2000" b="1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2022-11-01: </a:t>
            </a:r>
            <a:r>
              <a:rPr lang="en-US" sz="2000" b="1" i="0" dirty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ChatGPT</a:t>
            </a:r>
            <a:r>
              <a:rPr lang="en-US" sz="2000" b="1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released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7A1D2C-E5F2-8583-01FC-D1AB88039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475" y="439015"/>
            <a:ext cx="11182351" cy="705519"/>
          </a:xfrm>
        </p:spPr>
        <p:txBody>
          <a:bodyPr>
            <a:normAutofit fontScale="90000"/>
          </a:bodyPr>
          <a:lstStyle/>
          <a:p>
            <a:r>
              <a:rPr lang="nb-NO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crazy crazy development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858B5A-7F48-512D-7E47-E00ABC98E77A}"/>
              </a:ext>
            </a:extLst>
          </p:cNvPr>
          <p:cNvSpPr txBox="1"/>
          <p:nvPr/>
        </p:nvSpPr>
        <p:spPr>
          <a:xfrm>
            <a:off x="5727357" y="1261341"/>
            <a:ext cx="6552294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2023-01-16: </a:t>
            </a:r>
            <a:r>
              <a:rPr lang="en-US" sz="1400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Azure </a:t>
            </a:r>
            <a:r>
              <a:rPr lang="en-US" sz="1400" i="0" dirty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OpenAI</a:t>
            </a:r>
            <a:r>
              <a:rPr lang="en-US" sz="1400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services launched</a:t>
            </a:r>
          </a:p>
          <a:p>
            <a:pPr algn="l"/>
            <a:r>
              <a:rPr lang="en-US" sz="1400" b="1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2023-02-06: </a:t>
            </a:r>
            <a:r>
              <a:rPr lang="en-US" sz="1400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Google Bard information</a:t>
            </a:r>
          </a:p>
          <a:p>
            <a:pPr algn="l"/>
            <a:r>
              <a:rPr lang="en-US" sz="1400" b="1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2023-02-07: </a:t>
            </a:r>
            <a:r>
              <a:rPr lang="en-US" sz="1400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Bing Search with </a:t>
            </a:r>
            <a:r>
              <a:rPr lang="en-US" sz="1400" i="0" dirty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ChatGPT</a:t>
            </a:r>
            <a:r>
              <a:rPr lang="en-US" sz="1400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launched</a:t>
            </a:r>
          </a:p>
          <a:p>
            <a:pPr algn="l"/>
            <a:r>
              <a:rPr lang="en-US" sz="1400" b="1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2023-02-24: </a:t>
            </a:r>
            <a:r>
              <a:rPr lang="en-US" sz="1400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Meta introduced </a:t>
            </a:r>
            <a:r>
              <a:rPr lang="en-US" sz="1400" i="0" dirty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LLaMa</a:t>
            </a:r>
            <a:endParaRPr lang="en-US" sz="1400" i="0" dirty="0">
              <a:solidFill>
                <a:schemeClr val="tx1">
                  <a:lumMod val="50000"/>
                </a:schemeClr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US" sz="1400" b="1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2023-02-27: </a:t>
            </a:r>
            <a:r>
              <a:rPr lang="en-US" sz="1400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Snapchat introduced </a:t>
            </a:r>
            <a:r>
              <a:rPr lang="en-US" sz="1400" i="0" dirty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MyAI</a:t>
            </a:r>
            <a:endParaRPr lang="en-US" sz="1400" i="0" dirty="0">
              <a:solidFill>
                <a:schemeClr val="tx1">
                  <a:lumMod val="50000"/>
                </a:schemeClr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US" sz="1400" b="1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2023-03-01: </a:t>
            </a:r>
            <a:r>
              <a:rPr lang="en-US" sz="1400" i="0" dirty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OpenAI</a:t>
            </a:r>
            <a:r>
              <a:rPr lang="en-US" sz="1400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with Whisper API</a:t>
            </a:r>
          </a:p>
          <a:p>
            <a:pPr algn="l"/>
            <a:r>
              <a:rPr lang="en-US" sz="1400" b="1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2023-03-14: </a:t>
            </a:r>
            <a:r>
              <a:rPr lang="en-US" sz="1400" i="0" dirty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ChatGPT</a:t>
            </a:r>
            <a:r>
              <a:rPr lang="en-US" sz="1400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with GPTv4 launched</a:t>
            </a:r>
          </a:p>
          <a:p>
            <a:pPr algn="l"/>
            <a:r>
              <a:rPr lang="en-US" sz="1400" b="1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2023-03-15: </a:t>
            </a:r>
            <a:r>
              <a:rPr lang="en-US" sz="1400" i="0" dirty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Midjourney</a:t>
            </a:r>
            <a:r>
              <a:rPr lang="en-US" sz="1400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v5 launched</a:t>
            </a:r>
          </a:p>
          <a:p>
            <a:pPr algn="l"/>
            <a:r>
              <a:rPr lang="en-US" sz="1400" b="1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2023-03-16: </a:t>
            </a:r>
            <a:r>
              <a:rPr lang="en-US" sz="1400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365 Copilot introduced</a:t>
            </a:r>
          </a:p>
          <a:p>
            <a:pPr algn="l"/>
            <a:r>
              <a:rPr lang="en-US" sz="1400" b="1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2023-03-21: </a:t>
            </a:r>
            <a:r>
              <a:rPr lang="en-US" sz="1400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GPTv4 in Azure </a:t>
            </a:r>
            <a:r>
              <a:rPr lang="en-US" sz="1400" i="0" dirty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OpenAI</a:t>
            </a:r>
            <a:r>
              <a:rPr lang="en-US" sz="1400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services, Google Bard </a:t>
            </a:r>
            <a:br>
              <a:rPr lang="en-US" sz="1400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b="1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2023-03-23: </a:t>
            </a:r>
            <a:r>
              <a:rPr lang="en-US" sz="1400" i="0" dirty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ChatGPT</a:t>
            </a:r>
            <a:r>
              <a:rPr lang="en-US" sz="1400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plugins announced, Bing Image Creator</a:t>
            </a:r>
          </a:p>
          <a:p>
            <a:pPr algn="l"/>
            <a:r>
              <a:rPr lang="en-US" sz="1400" b="1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2023-03-24: </a:t>
            </a:r>
            <a:r>
              <a:rPr lang="en-US" sz="1400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Dolly v1 launched</a:t>
            </a:r>
          </a:p>
          <a:p>
            <a:pPr algn="l"/>
            <a:r>
              <a:rPr lang="en-US" sz="1400" b="1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2023-03-30: </a:t>
            </a:r>
            <a:r>
              <a:rPr lang="en-US" sz="1400" i="0" dirty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BloombergGPT</a:t>
            </a:r>
            <a:r>
              <a:rPr lang="en-US" sz="1400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announced</a:t>
            </a:r>
          </a:p>
          <a:p>
            <a:pPr algn="l"/>
            <a:r>
              <a:rPr lang="en-US" sz="1400" b="1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2023-04-12: </a:t>
            </a:r>
            <a:r>
              <a:rPr lang="en-US" sz="1400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Dolly 2.0 launched</a:t>
            </a:r>
          </a:p>
          <a:p>
            <a:pPr algn="l"/>
            <a:r>
              <a:rPr lang="en-US" sz="1400" b="1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2023-04-14: </a:t>
            </a:r>
            <a:r>
              <a:rPr lang="en-US" sz="1400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AWS </a:t>
            </a:r>
            <a:r>
              <a:rPr lang="en-US" sz="1400" i="0" dirty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CodeWhisperer</a:t>
            </a:r>
            <a:endParaRPr lang="en-US" sz="1400" i="0" dirty="0">
              <a:solidFill>
                <a:schemeClr val="tx1">
                  <a:lumMod val="50000"/>
                </a:schemeClr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US" sz="1400" b="1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2023-04-19: </a:t>
            </a:r>
            <a:r>
              <a:rPr lang="en-US" sz="1400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NVIDIA - text-to-video</a:t>
            </a:r>
          </a:p>
          <a:p>
            <a:pPr algn="l"/>
            <a:r>
              <a:rPr lang="en-US" sz="1400" b="1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2023-05-10: </a:t>
            </a:r>
            <a:r>
              <a:rPr lang="en-US" sz="1400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365 Copilot - Extended Preview</a:t>
            </a:r>
          </a:p>
          <a:p>
            <a:pPr algn="l"/>
            <a:r>
              <a:rPr lang="en-US" sz="1400" b="1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2023-05-11: </a:t>
            </a:r>
            <a:r>
              <a:rPr lang="en-US" sz="1400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Google I/O (Bard, Search, Image Search)</a:t>
            </a:r>
          </a:p>
          <a:p>
            <a:pPr algn="l"/>
            <a:r>
              <a:rPr lang="en-US" sz="1400" b="1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2023-05-15: </a:t>
            </a:r>
            <a:r>
              <a:rPr lang="en-US" sz="1400" i="0" dirty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OpenAI</a:t>
            </a:r>
            <a:r>
              <a:rPr lang="en-US" sz="1400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releases plugins in </a:t>
            </a:r>
            <a:r>
              <a:rPr lang="en-US" sz="1400" i="0" dirty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OpenAI</a:t>
            </a:r>
            <a:endParaRPr lang="en-US" sz="1400" i="0" dirty="0">
              <a:solidFill>
                <a:schemeClr val="tx1">
                  <a:lumMod val="50000"/>
                </a:schemeClr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US" sz="1400" b="1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2023-05-23: </a:t>
            </a:r>
            <a:r>
              <a:rPr lang="en-US" sz="1400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Build - Lots of new things!</a:t>
            </a:r>
          </a:p>
          <a:p>
            <a:pPr algn="l"/>
            <a:r>
              <a:rPr lang="en-US" sz="1400" b="1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2023-05-23: 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LIMA from Meta released</a:t>
            </a:r>
          </a:p>
          <a:p>
            <a:pPr algn="l"/>
            <a:r>
              <a:rPr lang="en-US" sz="1400" b="1" i="0" dirty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</a:t>
            </a:r>
            <a:r>
              <a:rPr lang="en-US" sz="1400" b="1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05-29: 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Adobe Photoshop with Firefly integration Beta!</a:t>
            </a:r>
            <a:endParaRPr lang="en-US" sz="1600" i="0" dirty="0">
              <a:solidFill>
                <a:schemeClr val="tx1">
                  <a:lumMod val="50000"/>
                </a:schemeClr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581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C64067-9AFA-766D-B672-CD3CD5E48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11" y="612011"/>
            <a:ext cx="11182351" cy="626372"/>
          </a:xfrm>
        </p:spPr>
        <p:txBody>
          <a:bodyPr>
            <a:normAutofit fontScale="90000"/>
          </a:bodyPr>
          <a:lstStyle/>
          <a:p>
            <a:r>
              <a:rPr lang="nb-NO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is ChatGPT? – Its a WebUI!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1828223-E21B-8040-D69C-10F486BDE732}"/>
              </a:ext>
            </a:extLst>
          </p:cNvPr>
          <p:cNvSpPr/>
          <p:nvPr/>
        </p:nvSpPr>
        <p:spPr>
          <a:xfrm>
            <a:off x="6660514" y="1386979"/>
            <a:ext cx="4283725" cy="888125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Generation language model with a web-frontend</a:t>
            </a:r>
            <a:endParaRPr lang="en-US" sz="2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F869E0E-F80C-C1FB-02C9-854A8C1B6563}"/>
              </a:ext>
            </a:extLst>
          </p:cNvPr>
          <p:cNvSpPr/>
          <p:nvPr/>
        </p:nvSpPr>
        <p:spPr>
          <a:xfrm>
            <a:off x="6650183" y="3288094"/>
            <a:ext cx="4300469" cy="699112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interpet over 30 different written languages</a:t>
            </a:r>
            <a:endParaRPr lang="en-US" sz="2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A1D18FC-1143-D790-F66E-E537A5F3ECD1}"/>
              </a:ext>
            </a:extLst>
          </p:cNvPr>
          <p:cNvSpPr/>
          <p:nvPr/>
        </p:nvSpPr>
        <p:spPr>
          <a:xfrm>
            <a:off x="6660514" y="4113008"/>
            <a:ext cx="4300469" cy="763792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also understand application code (Uses Codex) </a:t>
            </a:r>
            <a:endParaRPr lang="en-US" sz="2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2C44B2-91C4-EDE8-0880-74F7F7655503}"/>
              </a:ext>
            </a:extLst>
          </p:cNvPr>
          <p:cNvSpPr/>
          <p:nvPr/>
        </p:nvSpPr>
        <p:spPr>
          <a:xfrm>
            <a:off x="6663454" y="2423700"/>
            <a:ext cx="4294588" cy="763792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 delivered from OpenAI and built to be «creative» </a:t>
            </a:r>
            <a:endParaRPr lang="en-US" sz="2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535EAAE-39FE-CB9C-682B-0DF77F78358A}"/>
              </a:ext>
            </a:extLst>
          </p:cNvPr>
          <p:cNvSpPr/>
          <p:nvPr/>
        </p:nvSpPr>
        <p:spPr>
          <a:xfrm>
            <a:off x="1159218" y="5173722"/>
            <a:ext cx="5062146" cy="1016882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building prompts</a:t>
            </a:r>
          </a:p>
          <a:p>
            <a:pPr algn="ctr"/>
            <a:r>
              <a:rPr lang="nb-NO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Define: Roles – Task – Formatering </a:t>
            </a:r>
            <a:br>
              <a:rPr lang="nb-NO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(More context the better!)</a:t>
            </a:r>
            <a:endParaRPr lang="en-US" sz="2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8D08D7-C9CD-C9CF-62DC-2DC8329CE8ED}"/>
              </a:ext>
            </a:extLst>
          </p:cNvPr>
          <p:cNvSpPr txBox="1"/>
          <p:nvPr/>
        </p:nvSpPr>
        <p:spPr>
          <a:xfrm>
            <a:off x="7358448" y="4998308"/>
            <a:ext cx="3883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NOTE: </a:t>
            </a:r>
            <a:r>
              <a:rPr lang="nb-N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Codex is the basis used for CoPilot in Github, but you have options like </a:t>
            </a:r>
            <a:r>
              <a:rPr lang="nb-NO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AWS Code whisperer </a:t>
            </a:r>
            <a:r>
              <a:rPr lang="nb-N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r>
              <a:rPr lang="nb-NO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Google Codey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Bilde 4" descr="Et bilde som inneholder tekst, skjermbilde, Font, nummer&#10;&#10;Automatisk generert beskrivelse">
            <a:extLst>
              <a:ext uri="{FF2B5EF4-FFF2-40B4-BE49-F238E27FC236}">
                <a16:creationId xmlns:a16="http://schemas.microsoft.com/office/drawing/2014/main" id="{0666BE83-7516-2ECA-BDA7-097630043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17" y="1344911"/>
            <a:ext cx="5062147" cy="353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570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08304007-4604-1050-9D2F-A6D23FE0976B}"/>
              </a:ext>
            </a:extLst>
          </p:cNvPr>
          <p:cNvSpPr/>
          <p:nvPr/>
        </p:nvSpPr>
        <p:spPr>
          <a:xfrm>
            <a:off x="473886" y="1361588"/>
            <a:ext cx="6814616" cy="5025863"/>
          </a:xfrm>
          <a:prstGeom prst="rect">
            <a:avLst/>
          </a:prstGeom>
          <a:solidFill>
            <a:schemeClr val="bg1"/>
          </a:solidFill>
          <a:ln w="31750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solidFill>
                <a:schemeClr val="bg2">
                  <a:lumMod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6F168C99-7D6F-A615-F30A-EC384CB65B94}"/>
              </a:ext>
            </a:extLst>
          </p:cNvPr>
          <p:cNvSpPr/>
          <p:nvPr/>
        </p:nvSpPr>
        <p:spPr>
          <a:xfrm>
            <a:off x="1009594" y="1435007"/>
            <a:ext cx="1394298" cy="1013050"/>
          </a:xfrm>
          <a:prstGeom prst="can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Wikipedia</a:t>
            </a:r>
            <a:endParaRPr lang="en-US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8E3CEFEF-0529-29A2-1A10-E46795F31E92}"/>
              </a:ext>
            </a:extLst>
          </p:cNvPr>
          <p:cNvSpPr/>
          <p:nvPr/>
        </p:nvSpPr>
        <p:spPr>
          <a:xfrm>
            <a:off x="993380" y="2496697"/>
            <a:ext cx="1394298" cy="1536970"/>
          </a:xfrm>
          <a:prstGeom prst="can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Internet Archive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3F7CD4EA-E014-34C8-379C-85B395973A39}"/>
              </a:ext>
            </a:extLst>
          </p:cNvPr>
          <p:cNvSpPr/>
          <p:nvPr/>
        </p:nvSpPr>
        <p:spPr>
          <a:xfrm>
            <a:off x="960955" y="4117969"/>
            <a:ext cx="1394298" cy="1154351"/>
          </a:xfrm>
          <a:prstGeom prst="can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OpenWeb</a:t>
            </a:r>
            <a:br>
              <a:rPr lang="nb-NO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Text2</a:t>
            </a:r>
            <a:endParaRPr lang="en-US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A2AFD270-4120-1FEB-CF27-3BD210CB939B}"/>
              </a:ext>
            </a:extLst>
          </p:cNvPr>
          <p:cNvSpPr/>
          <p:nvPr/>
        </p:nvSpPr>
        <p:spPr>
          <a:xfrm>
            <a:off x="964198" y="5307987"/>
            <a:ext cx="1394298" cy="1012720"/>
          </a:xfrm>
          <a:prstGeom prst="can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Book Archive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D3F3E6-CE2C-F858-3717-B33DC5A5FF8D}"/>
              </a:ext>
            </a:extLst>
          </p:cNvPr>
          <p:cNvSpPr/>
          <p:nvPr/>
        </p:nvSpPr>
        <p:spPr>
          <a:xfrm>
            <a:off x="3055088" y="2525877"/>
            <a:ext cx="1763868" cy="2444885"/>
          </a:xfrm>
          <a:prstGeom prst="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Training Infrastructure</a:t>
            </a:r>
            <a:endParaRPr lang="en-US" sz="2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184A877-E899-8EC3-2F71-B2A38BB72389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2403892" y="1941532"/>
            <a:ext cx="1533130" cy="584345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EC55DE8-FF3E-5037-6A2E-AA025CD97BB4}"/>
              </a:ext>
            </a:extLst>
          </p:cNvPr>
          <p:cNvCxnSpPr>
            <a:cxnSpLocks/>
            <a:stCxn id="5" idx="4"/>
            <a:endCxn id="8" idx="1"/>
          </p:cNvCxnSpPr>
          <p:nvPr/>
        </p:nvCxnSpPr>
        <p:spPr>
          <a:xfrm>
            <a:off x="2387678" y="3265182"/>
            <a:ext cx="667410" cy="483138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A758D7EA-BD74-3AD9-F14B-602B5D068DD3}"/>
              </a:ext>
            </a:extLst>
          </p:cNvPr>
          <p:cNvCxnSpPr>
            <a:cxnSpLocks/>
            <a:stCxn id="6" idx="4"/>
          </p:cNvCxnSpPr>
          <p:nvPr/>
        </p:nvCxnSpPr>
        <p:spPr>
          <a:xfrm flipV="1">
            <a:off x="2355253" y="4203405"/>
            <a:ext cx="728189" cy="49174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32362CC-FD6A-5B8A-0EF0-2360D2219775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2339040" y="4970762"/>
            <a:ext cx="1597982" cy="979251"/>
          </a:xfrm>
          <a:prstGeom prst="bentConnector2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7B89BD3-E1E0-B596-4700-87EFDA0BA077}"/>
              </a:ext>
            </a:extLst>
          </p:cNvPr>
          <p:cNvSpPr/>
          <p:nvPr/>
        </p:nvSpPr>
        <p:spPr>
          <a:xfrm>
            <a:off x="499354" y="428016"/>
            <a:ext cx="3586264" cy="742284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up until </a:t>
            </a:r>
            <a:r>
              <a:rPr lang="nb-NO" sz="2400" b="1" u="sng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Sep 2021 </a:t>
            </a:r>
            <a:r>
              <a:rPr lang="nb-NO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(OpenAI)</a:t>
            </a:r>
            <a:endParaRPr lang="en-US" sz="2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43C889F4-8565-7A89-84EB-FA2730C7AC7E}"/>
              </a:ext>
            </a:extLst>
          </p:cNvPr>
          <p:cNvSpPr/>
          <p:nvPr/>
        </p:nvSpPr>
        <p:spPr>
          <a:xfrm>
            <a:off x="4855534" y="2963458"/>
            <a:ext cx="2359545" cy="1655264"/>
          </a:xfrm>
          <a:prstGeom prst="cloud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Transformer  Neural Networks</a:t>
            </a:r>
            <a:endParaRPr lang="en-US" sz="2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7DF9FB-D4B0-D51F-D68A-4E90788B5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8963" y="2683130"/>
            <a:ext cx="1856054" cy="185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A1BCBBD-4658-C4A6-DD12-B223116062BE}"/>
              </a:ext>
            </a:extLst>
          </p:cNvPr>
          <p:cNvSpPr/>
          <p:nvPr/>
        </p:nvSpPr>
        <p:spPr>
          <a:xfrm>
            <a:off x="8109456" y="1521775"/>
            <a:ext cx="2576339" cy="600702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Make a fairy tale about trolls..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306DAC5-58C9-90D7-3E2A-263DDB145027}"/>
              </a:ext>
            </a:extLst>
          </p:cNvPr>
          <p:cNvCxnSpPr>
            <a:cxnSpLocks/>
            <a:stCxn id="3074" idx="0"/>
            <a:endCxn id="23" idx="3"/>
          </p:cNvCxnSpPr>
          <p:nvPr/>
        </p:nvCxnSpPr>
        <p:spPr>
          <a:xfrm rot="16200000" flipV="1">
            <a:off x="10410891" y="2097030"/>
            <a:ext cx="861004" cy="311195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057CF6D-29E8-C5F4-090D-134784C1EA54}"/>
              </a:ext>
            </a:extLst>
          </p:cNvPr>
          <p:cNvSpPr/>
          <p:nvPr/>
        </p:nvSpPr>
        <p:spPr>
          <a:xfrm>
            <a:off x="5479722" y="2462873"/>
            <a:ext cx="1421658" cy="459426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</a:t>
            </a:r>
            <a:endParaRPr lang="en-US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F51EBD-8061-6D6E-2D7E-B8FD1F15FF8E}"/>
              </a:ext>
            </a:extLst>
          </p:cNvPr>
          <p:cNvCxnSpPr>
            <a:stCxn id="23" idx="1"/>
            <a:endCxn id="27" idx="0"/>
          </p:cNvCxnSpPr>
          <p:nvPr/>
        </p:nvCxnSpPr>
        <p:spPr>
          <a:xfrm rot="10800000" flipV="1">
            <a:off x="6190552" y="1822125"/>
            <a:ext cx="1918905" cy="640747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FD8B1B5-0815-C475-3E30-AD77AA89606B}"/>
              </a:ext>
            </a:extLst>
          </p:cNvPr>
          <p:cNvSpPr/>
          <p:nvPr/>
        </p:nvSpPr>
        <p:spPr>
          <a:xfrm>
            <a:off x="5438563" y="4671004"/>
            <a:ext cx="1421658" cy="459426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Decoder</a:t>
            </a:r>
            <a:endParaRPr lang="en-US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04DE0BF-F3DA-FFCE-8B9F-D0083F05F4BD}"/>
              </a:ext>
            </a:extLst>
          </p:cNvPr>
          <p:cNvSpPr/>
          <p:nvPr/>
        </p:nvSpPr>
        <p:spPr>
          <a:xfrm>
            <a:off x="8101669" y="5411869"/>
            <a:ext cx="2576339" cy="600702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i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«Once upon a time...»</a:t>
            </a:r>
            <a:endParaRPr lang="en-US" i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A1F742CD-3126-5794-8A39-38C5260673F8}"/>
              </a:ext>
            </a:extLst>
          </p:cNvPr>
          <p:cNvCxnSpPr>
            <a:cxnSpLocks/>
            <a:stCxn id="30" idx="2"/>
            <a:endCxn id="31" idx="1"/>
          </p:cNvCxnSpPr>
          <p:nvPr/>
        </p:nvCxnSpPr>
        <p:spPr>
          <a:xfrm rot="16200000" flipH="1">
            <a:off x="6834635" y="4445186"/>
            <a:ext cx="581790" cy="1952277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CC70AB73-A2EA-FB2A-D83A-2E93224CA10F}"/>
              </a:ext>
            </a:extLst>
          </p:cNvPr>
          <p:cNvCxnSpPr>
            <a:cxnSpLocks/>
            <a:stCxn id="31" idx="3"/>
            <a:endCxn id="3074" idx="2"/>
          </p:cNvCxnSpPr>
          <p:nvPr/>
        </p:nvCxnSpPr>
        <p:spPr>
          <a:xfrm flipV="1">
            <a:off x="10678008" y="4539184"/>
            <a:ext cx="318982" cy="1173036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hatGPT - Wikipedia">
            <a:extLst>
              <a:ext uri="{FF2B5EF4-FFF2-40B4-BE49-F238E27FC236}">
                <a16:creationId xmlns:a16="http://schemas.microsoft.com/office/drawing/2014/main" id="{56AA27E5-9518-A3F5-1780-6AB2DCCAF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236" y="276755"/>
            <a:ext cx="1164692" cy="11646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298665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8564E8-078B-40F2-B4F7-8A1D754CE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 and settings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6DEA89-0977-E9B4-46AD-F619367CA3FA}"/>
              </a:ext>
            </a:extLst>
          </p:cNvPr>
          <p:cNvSpPr txBox="1"/>
          <p:nvPr/>
        </p:nvSpPr>
        <p:spPr>
          <a:xfrm>
            <a:off x="7474278" y="1523064"/>
            <a:ext cx="31567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 endpoints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Completion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Moderations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Models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2BD6121-BA25-5E89-5CD0-C81308C2BF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1437" y="1458725"/>
            <a:ext cx="5467928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curl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https://api.openai.com/v1/completions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\ 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-H "Content-Type: application/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json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 \ 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-H "Authorization: Bearer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$OPENAI_API_KEY"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\ 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-d ‘{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"model": "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text-davinci-003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",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“suffix": “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defaulttext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",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"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presence_penalty</a:t>
            </a:r>
            <a:r>
              <a:rPr lang="en-US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“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",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"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frequency_penalty</a:t>
            </a:r>
            <a:r>
              <a:rPr lang="en-US" alt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"prompt": ”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is the answer of life?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"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max_tokens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":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"temperature":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}'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6BC5748-DB27-6C81-3421-50432D3B2DED}"/>
              </a:ext>
            </a:extLst>
          </p:cNvPr>
          <p:cNvSpPr/>
          <p:nvPr/>
        </p:nvSpPr>
        <p:spPr>
          <a:xfrm>
            <a:off x="1403322" y="4657107"/>
            <a:ext cx="4244054" cy="774496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Tokens: </a:t>
            </a:r>
            <a:r>
              <a:rPr lang="nb-NO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pieces of words (1,000 tokens are ~750 words</a:t>
            </a:r>
            <a:endParaRPr lang="en-US" sz="2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62C9517-E39A-F6D9-B362-F13E701C82C2}"/>
              </a:ext>
            </a:extLst>
          </p:cNvPr>
          <p:cNvSpPr/>
          <p:nvPr/>
        </p:nvSpPr>
        <p:spPr>
          <a:xfrm>
            <a:off x="5915285" y="4624779"/>
            <a:ext cx="4525764" cy="774496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Temprature: </a:t>
            </a: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Higher values mean the model will take more risks (0 – 2)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A7BC0F9-F953-8F83-7C9D-5365075A357A}"/>
              </a:ext>
            </a:extLst>
          </p:cNvPr>
          <p:cNvSpPr/>
          <p:nvPr/>
        </p:nvSpPr>
        <p:spPr>
          <a:xfrm>
            <a:off x="3966413" y="5483762"/>
            <a:ext cx="4244054" cy="774496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 also have CLI interfaces such as </a:t>
            </a:r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openai-cli</a:t>
            </a:r>
            <a:endParaRPr lang="en-US" sz="2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861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DC49314-7B8D-3D6A-C44A-E95E8B144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38" y="1511362"/>
            <a:ext cx="4325099" cy="451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4019B1E-1EC3-24DD-83C3-358919B55C78}"/>
              </a:ext>
            </a:extLst>
          </p:cNvPr>
          <p:cNvSpPr/>
          <p:nvPr/>
        </p:nvSpPr>
        <p:spPr>
          <a:xfrm>
            <a:off x="4757334" y="1674034"/>
            <a:ext cx="3531556" cy="473671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End-user interaction</a:t>
            </a:r>
            <a:endParaRPr lang="en-US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D315313-3764-C43E-DA28-6701EE593D69}"/>
              </a:ext>
            </a:extLst>
          </p:cNvPr>
          <p:cNvSpPr/>
          <p:nvPr/>
        </p:nvSpPr>
        <p:spPr>
          <a:xfrm>
            <a:off x="4747416" y="2313246"/>
            <a:ext cx="3531556" cy="473671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Q&amp;A functions</a:t>
            </a:r>
            <a:endParaRPr lang="en-US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66E4B59-71BD-D2F4-EBC8-CC2F7A577761}"/>
              </a:ext>
            </a:extLst>
          </p:cNvPr>
          <p:cNvSpPr/>
          <p:nvPr/>
        </p:nvSpPr>
        <p:spPr>
          <a:xfrm>
            <a:off x="4744363" y="2965422"/>
            <a:ext cx="3531556" cy="473671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Make summeries of information</a:t>
            </a:r>
            <a:endParaRPr lang="en-US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4D3E030-14F5-57BF-90C3-F0B5D777722E}"/>
              </a:ext>
            </a:extLst>
          </p:cNvPr>
          <p:cNvSpPr/>
          <p:nvPr/>
        </p:nvSpPr>
        <p:spPr>
          <a:xfrm>
            <a:off x="4754091" y="3591850"/>
            <a:ext cx="3531556" cy="473671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Make Content</a:t>
            </a:r>
            <a:endParaRPr lang="en-US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17435C-818D-F591-6459-53207829D36F}"/>
              </a:ext>
            </a:extLst>
          </p:cNvPr>
          <p:cNvSpPr/>
          <p:nvPr/>
        </p:nvSpPr>
        <p:spPr>
          <a:xfrm>
            <a:off x="4750659" y="4231816"/>
            <a:ext cx="3531556" cy="473671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Make documentation</a:t>
            </a:r>
            <a:endParaRPr lang="en-US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BF4E89A-1C43-6C47-EC9D-C702A5CD6971}"/>
              </a:ext>
            </a:extLst>
          </p:cNvPr>
          <p:cNvSpPr/>
          <p:nvPr/>
        </p:nvSpPr>
        <p:spPr>
          <a:xfrm>
            <a:off x="4734636" y="4865676"/>
            <a:ext cx="3531556" cy="473671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Make meeting notes</a:t>
            </a:r>
            <a:endParaRPr lang="en-US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5BEB220-5407-04FF-B8FD-C42A70A13BB5}"/>
              </a:ext>
            </a:extLst>
          </p:cNvPr>
          <p:cNvSpPr/>
          <p:nvPr/>
        </p:nvSpPr>
        <p:spPr>
          <a:xfrm>
            <a:off x="4753548" y="5485289"/>
            <a:ext cx="3531556" cy="473671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 Code (To some extent)...</a:t>
            </a:r>
            <a:endParaRPr lang="en-US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22732E-1101-4CB1-1501-CBE7FAB9A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865" y="1724054"/>
            <a:ext cx="3068311" cy="167191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98C09E-81D5-AA48-2BAA-8DED64AA1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8894" y="3777687"/>
            <a:ext cx="2889991" cy="9136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91FC6E05-2DFC-AD4F-8412-E1032E9D0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11" y="612011"/>
            <a:ext cx="11182351" cy="626372"/>
          </a:xfrm>
        </p:spPr>
        <p:txBody>
          <a:bodyPr>
            <a:normAutofit fontScale="90000"/>
          </a:bodyPr>
          <a:lstStyle/>
          <a:p>
            <a:r>
              <a:rPr lang="nb-NO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can we use it for?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77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E92F3B6-4E5E-BC84-8568-E7FA3A2EAF40}"/>
              </a:ext>
            </a:extLst>
          </p:cNvPr>
          <p:cNvSpPr txBox="1">
            <a:spLocks/>
          </p:cNvSpPr>
          <p:nvPr/>
        </p:nvSpPr>
        <p:spPr>
          <a:xfrm>
            <a:off x="349200" y="644845"/>
            <a:ext cx="10751504" cy="546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600" b="1" spc="-12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criminals use it for </a:t>
            </a:r>
            <a:r>
              <a:rPr lang="nb-NO" sz="3600" b="1" spc="-120" dirty="0" err="1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malicious</a:t>
            </a:r>
            <a:r>
              <a:rPr lang="nb-NO" sz="3600" b="1" spc="-12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purposes?</a:t>
            </a:r>
            <a:endParaRPr lang="en-GB" sz="3600" b="1" spc="-120" dirty="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359874-9C58-E95A-3EC5-120AC9AA9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824" y="1401677"/>
            <a:ext cx="7047246" cy="23914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4AA4C0-2884-2768-B93D-875BA5CDD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705" y="3920983"/>
            <a:ext cx="7089879" cy="2230303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B7D32014-225D-2861-3D67-B805EB045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40842"/>
            <a:ext cx="1856054" cy="185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CF14F84-3498-1F7A-25EA-21361D92CA43}"/>
              </a:ext>
            </a:extLst>
          </p:cNvPr>
          <p:cNvSpPr/>
          <p:nvPr/>
        </p:nvSpPr>
        <p:spPr>
          <a:xfrm>
            <a:off x="2189598" y="2874842"/>
            <a:ext cx="1948937" cy="600702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bg1"/>
                </a:solidFill>
              </a:rPr>
              <a:t>Content Filter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00288355-BE6A-FE77-7B43-7619FF793816}"/>
              </a:ext>
            </a:extLst>
          </p:cNvPr>
          <p:cNvSpPr/>
          <p:nvPr/>
        </p:nvSpPr>
        <p:spPr>
          <a:xfrm>
            <a:off x="2405974" y="4512594"/>
            <a:ext cx="1474533" cy="1528449"/>
          </a:xfrm>
          <a:prstGeom prst="can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bg1"/>
                </a:solidFill>
              </a:rPr>
              <a:t>Word Database</a:t>
            </a:r>
            <a:br>
              <a:rPr lang="nb-NO" dirty="0">
                <a:solidFill>
                  <a:schemeClr val="bg1"/>
                </a:solidFill>
              </a:rPr>
            </a:br>
            <a:r>
              <a:rPr lang="nb-NO" sz="1600" dirty="0">
                <a:solidFill>
                  <a:schemeClr val="bg1"/>
                </a:solidFill>
              </a:rPr>
              <a:t>eks:«hacking, hijacking»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7742928-F008-ABF3-B3A5-42A46BC9495A}"/>
              </a:ext>
            </a:extLst>
          </p:cNvPr>
          <p:cNvSpPr/>
          <p:nvPr/>
        </p:nvSpPr>
        <p:spPr>
          <a:xfrm>
            <a:off x="1478604" y="2710774"/>
            <a:ext cx="758758" cy="875490"/>
          </a:xfrm>
          <a:prstGeom prst="rightArrow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C06DFCD-8403-6330-0825-16A2DF2519E8}"/>
              </a:ext>
            </a:extLst>
          </p:cNvPr>
          <p:cNvSpPr/>
          <p:nvPr/>
        </p:nvSpPr>
        <p:spPr>
          <a:xfrm rot="5400000">
            <a:off x="2605391" y="3620310"/>
            <a:ext cx="1118682" cy="875490"/>
          </a:xfrm>
          <a:prstGeom prst="rightArrow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70657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.potx" id="{768097CB-AD39-43B1-A0C9-BDEB2D0BB0AE}" vid="{3730D0B0-C2B5-48BC-89F8-11B30864A37F}"/>
    </a:ext>
  </a:extLst>
</a:theme>
</file>

<file path=ppt/theme/theme2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7F7341B06EFC41B56229C9426A4853" ma:contentTypeVersion="15" ma:contentTypeDescription="Create a new document." ma:contentTypeScope="" ma:versionID="80f8d6ba6f100947591be66c679449ac">
  <xsd:schema xmlns:xsd="http://www.w3.org/2001/XMLSchema" xmlns:xs="http://www.w3.org/2001/XMLSchema" xmlns:p="http://schemas.microsoft.com/office/2006/metadata/properties" xmlns:ns3="185832c1-a361-4be1-b883-bb7893c6cdc9" xmlns:ns4="b2d2f379-e54e-4947-9c46-21371fd54172" targetNamespace="http://schemas.microsoft.com/office/2006/metadata/properties" ma:root="true" ma:fieldsID="b14f85d5b53187fecefe91018d427918" ns3:_="" ns4:_="">
    <xsd:import namespace="185832c1-a361-4be1-b883-bb7893c6cdc9"/>
    <xsd:import namespace="b2d2f379-e54e-4947-9c46-21371fd5417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5832c1-a361-4be1-b883-bb7893c6cd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d2f379-e54e-4947-9c46-21371fd5417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85832c1-a361-4be1-b883-bb7893c6cdc9" xsi:nil="true"/>
  </documentManagement>
</p:properties>
</file>

<file path=customXml/itemProps1.xml><?xml version="1.0" encoding="utf-8"?>
<ds:datastoreItem xmlns:ds="http://schemas.openxmlformats.org/officeDocument/2006/customXml" ds:itemID="{028A8672-6674-4853-AD30-686C6DAB0D7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4CEDF01-9301-4819-A556-D01B87B38DE2}">
  <ds:schemaRefs>
    <ds:schemaRef ds:uri="185832c1-a361-4be1-b883-bb7893c6cdc9"/>
    <ds:schemaRef ds:uri="b2d2f379-e54e-4947-9c46-21371fd5417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DC0E2D5-3427-4C37-AFBA-E29A99572154}">
  <ds:schemaRefs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2006/metadata/properties"/>
    <ds:schemaRef ds:uri="http://schemas.openxmlformats.org/package/2006/metadata/core-properties"/>
    <ds:schemaRef ds:uri="b2d2f379-e54e-4947-9c46-21371fd54172"/>
    <ds:schemaRef ds:uri="185832c1-a361-4be1-b883-bb7893c6cdc9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MSUGN_Template</Template>
  <TotalTime>10980</TotalTime>
  <Words>1476</Words>
  <Application>Microsoft Macintosh PowerPoint</Application>
  <PresentationFormat>Widescreen</PresentationFormat>
  <Paragraphs>233</Paragraphs>
  <Slides>32</Slides>
  <Notes>6</Notes>
  <HiddenSlides>0</HiddenSlides>
  <MMClips>2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2</vt:i4>
      </vt:variant>
      <vt:variant>
        <vt:lpstr>Lysbildetitler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Tahoma</vt:lpstr>
      <vt:lpstr>Custom Design</vt:lpstr>
      <vt:lpstr>Metropolitan</vt:lpstr>
      <vt:lpstr>AI and LLM</vt:lpstr>
      <vt:lpstr>WHOAMI$  </vt:lpstr>
      <vt:lpstr>Start of with a cool thing...</vt:lpstr>
      <vt:lpstr>The crazy crazy development</vt:lpstr>
      <vt:lpstr>What is ChatGPT? – Its a WebUI!</vt:lpstr>
      <vt:lpstr>PowerPoint-presentasjon</vt:lpstr>
      <vt:lpstr>API and settings</vt:lpstr>
      <vt:lpstr>What can we use it for?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A little bit about the ecosystem</vt:lpstr>
      <vt:lpstr>WordGPT </vt:lpstr>
      <vt:lpstr>Langchain demo</vt:lpstr>
      <vt:lpstr>Langchain demo with fileloader</vt:lpstr>
      <vt:lpstr>Langchain + Streamlit + Azure AD</vt:lpstr>
      <vt:lpstr>What most are trying to solve</vt:lpstr>
      <vt:lpstr>Azure OpenAI with Coginitive Services</vt:lpstr>
      <vt:lpstr>SuperAgent</vt:lpstr>
      <vt:lpstr>ScrapeGhost</vt:lpstr>
      <vt:lpstr>GPT4ALL</vt:lpstr>
      <vt:lpstr>AgentGPT</vt:lpstr>
      <vt:lpstr>Sentinel and GPT</vt:lpstr>
      <vt:lpstr>A sort of summary</vt:lpstr>
      <vt:lpstr>Other interesting addons/modules</vt:lpstr>
      <vt:lpstr>PowerPoint-presentasjon</vt:lpstr>
      <vt:lpstr>More info to read about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Sikring av virtuelle maskiner i Azure </dc:title>
  <dc:creator>SANDBU Marius</dc:creator>
  <cp:lastModifiedBy>SANDBU Marius</cp:lastModifiedBy>
  <cp:revision>39</cp:revision>
  <dcterms:created xsi:type="dcterms:W3CDTF">2022-04-18T20:57:50Z</dcterms:created>
  <dcterms:modified xsi:type="dcterms:W3CDTF">2023-05-30T15:24:25Z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fae8262-b78e-4366-8929-a5d6aac95320_Enabled">
    <vt:lpwstr>true</vt:lpwstr>
  </property>
  <property fmtid="{D5CDD505-2E9C-101B-9397-08002B2CF9AE}" pid="3" name="MSIP_Label_5fae8262-b78e-4366-8929-a5d6aac95320_SetDate">
    <vt:lpwstr>2022-04-08T07:51:05Z</vt:lpwstr>
  </property>
  <property fmtid="{D5CDD505-2E9C-101B-9397-08002B2CF9AE}" pid="4" name="MSIP_Label_5fae8262-b78e-4366-8929-a5d6aac95320_Method">
    <vt:lpwstr>Standard</vt:lpwstr>
  </property>
  <property fmtid="{D5CDD505-2E9C-101B-9397-08002B2CF9AE}" pid="5" name="MSIP_Label_5fae8262-b78e-4366-8929-a5d6aac95320_Name">
    <vt:lpwstr>5fae8262-b78e-4366-8929-a5d6aac95320</vt:lpwstr>
  </property>
  <property fmtid="{D5CDD505-2E9C-101B-9397-08002B2CF9AE}" pid="6" name="MSIP_Label_5fae8262-b78e-4366-8929-a5d6aac95320_SiteId">
    <vt:lpwstr>cf36141c-ddd7-45a7-b073-111f66d0b30c</vt:lpwstr>
  </property>
  <property fmtid="{D5CDD505-2E9C-101B-9397-08002B2CF9AE}" pid="7" name="MSIP_Label_5fae8262-b78e-4366-8929-a5d6aac95320_ActionId">
    <vt:lpwstr>3c7e973e-4387-487b-b9f2-8c1ba350ceab</vt:lpwstr>
  </property>
  <property fmtid="{D5CDD505-2E9C-101B-9397-08002B2CF9AE}" pid="8" name="MSIP_Label_5fae8262-b78e-4366-8929-a5d6aac95320_ContentBits">
    <vt:lpwstr>0</vt:lpwstr>
  </property>
  <property fmtid="{D5CDD505-2E9C-101B-9397-08002B2CF9AE}" pid="9" name="ContentTypeId">
    <vt:lpwstr>0x010100C27F7341B06EFC41B56229C9426A4853</vt:lpwstr>
  </property>
  <property fmtid="{D5CDD505-2E9C-101B-9397-08002B2CF9AE}" pid="10" name="MSIP_Label_c5e6e129-f928-4a05-ae32-d838f6b21bdd_Enabled">
    <vt:lpwstr>true</vt:lpwstr>
  </property>
  <property fmtid="{D5CDD505-2E9C-101B-9397-08002B2CF9AE}" pid="11" name="MSIP_Label_c5e6e129-f928-4a05-ae32-d838f6b21bdd_SetDate">
    <vt:lpwstr>2023-05-25T07:06:16Z</vt:lpwstr>
  </property>
  <property fmtid="{D5CDD505-2E9C-101B-9397-08002B2CF9AE}" pid="12" name="MSIP_Label_c5e6e129-f928-4a05-ae32-d838f6b21bdd_Method">
    <vt:lpwstr>Standard</vt:lpwstr>
  </property>
  <property fmtid="{D5CDD505-2E9C-101B-9397-08002B2CF9AE}" pid="13" name="MSIP_Label_c5e6e129-f928-4a05-ae32-d838f6b21bdd_Name">
    <vt:lpwstr>EN Restricted use</vt:lpwstr>
  </property>
  <property fmtid="{D5CDD505-2E9C-101B-9397-08002B2CF9AE}" pid="14" name="MSIP_Label_c5e6e129-f928-4a05-ae32-d838f6b21bdd_SiteId">
    <vt:lpwstr>8b87af7d-8647-4dc7-8df4-5f69a2011bb5</vt:lpwstr>
  </property>
  <property fmtid="{D5CDD505-2E9C-101B-9397-08002B2CF9AE}" pid="15" name="MSIP_Label_c5e6e129-f928-4a05-ae32-d838f6b21bdd_ActionId">
    <vt:lpwstr>c5d196c7-f555-4128-9983-2efa74c563d1</vt:lpwstr>
  </property>
  <property fmtid="{D5CDD505-2E9C-101B-9397-08002B2CF9AE}" pid="16" name="MSIP_Label_c5e6e129-f928-4a05-ae32-d838f6b21bdd_ContentBits">
    <vt:lpwstr>3</vt:lpwstr>
  </property>
  <property fmtid="{D5CDD505-2E9C-101B-9397-08002B2CF9AE}" pid="17" name="ClassificationContentMarkingFooterLocations">
    <vt:lpwstr>Custom Design:3\Metropolitan:14</vt:lpwstr>
  </property>
  <property fmtid="{D5CDD505-2E9C-101B-9397-08002B2CF9AE}" pid="18" name="ClassificationContentMarkingFooterText">
    <vt:lpwstr>C2 - Restricted use </vt:lpwstr>
  </property>
</Properties>
</file>